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807" r:id="rId2"/>
  </p:sldMasterIdLst>
  <p:notesMasterIdLst>
    <p:notesMasterId r:id="rId29"/>
  </p:notesMasterIdLst>
  <p:handoutMasterIdLst>
    <p:handoutMasterId r:id="rId30"/>
  </p:handoutMasterIdLst>
  <p:sldIdLst>
    <p:sldId id="440" r:id="rId3"/>
    <p:sldId id="908" r:id="rId4"/>
    <p:sldId id="938" r:id="rId5"/>
    <p:sldId id="937" r:id="rId6"/>
    <p:sldId id="916" r:id="rId7"/>
    <p:sldId id="917" r:id="rId8"/>
    <p:sldId id="918" r:id="rId9"/>
    <p:sldId id="940" r:id="rId10"/>
    <p:sldId id="919" r:id="rId11"/>
    <p:sldId id="931" r:id="rId12"/>
    <p:sldId id="932" r:id="rId13"/>
    <p:sldId id="920" r:id="rId14"/>
    <p:sldId id="921" r:id="rId15"/>
    <p:sldId id="933" r:id="rId16"/>
    <p:sldId id="934" r:id="rId17"/>
    <p:sldId id="922" r:id="rId18"/>
    <p:sldId id="923" r:id="rId19"/>
    <p:sldId id="935" r:id="rId20"/>
    <p:sldId id="924" r:id="rId21"/>
    <p:sldId id="936" r:id="rId22"/>
    <p:sldId id="929" r:id="rId23"/>
    <p:sldId id="925" r:id="rId24"/>
    <p:sldId id="912" r:id="rId25"/>
    <p:sldId id="913" r:id="rId26"/>
    <p:sldId id="279" r:id="rId27"/>
    <p:sldId id="871" r:id="rId28"/>
  </p:sldIdLst>
  <p:sldSz cx="10693400" cy="756285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C88D583-52B3-436D-9E8C-D9CF2E0BFCFA}">
          <p14:sldIdLst>
            <p14:sldId id="440"/>
            <p14:sldId id="908"/>
            <p14:sldId id="938"/>
            <p14:sldId id="937"/>
          </p14:sldIdLst>
        </p14:section>
        <p14:section name="Oddíl bez názvu" id="{ED2CA195-1EF3-4B2A-889D-40B23BF4858A}">
          <p14:sldIdLst>
            <p14:sldId id="916"/>
            <p14:sldId id="917"/>
            <p14:sldId id="918"/>
            <p14:sldId id="940"/>
            <p14:sldId id="919"/>
            <p14:sldId id="931"/>
            <p14:sldId id="932"/>
            <p14:sldId id="920"/>
            <p14:sldId id="921"/>
            <p14:sldId id="933"/>
            <p14:sldId id="934"/>
            <p14:sldId id="922"/>
            <p14:sldId id="923"/>
            <p14:sldId id="935"/>
            <p14:sldId id="924"/>
            <p14:sldId id="936"/>
            <p14:sldId id="929"/>
            <p14:sldId id="925"/>
            <p14:sldId id="912"/>
            <p14:sldId id="913"/>
            <p14:sldId id="279"/>
            <p14:sldId id="87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432">
          <p15:clr>
            <a:srgbClr val="A4A3A4"/>
          </p15:clr>
        </p15:guide>
        <p15:guide id="2" orient="horz" pos="1021" userDrawn="1">
          <p15:clr>
            <a:srgbClr val="A4A3A4"/>
          </p15:clr>
        </p15:guide>
        <p15:guide id="3" pos="238" userDrawn="1">
          <p15:clr>
            <a:srgbClr val="A4A3A4"/>
          </p15:clr>
        </p15:guide>
        <p15:guide id="4" orient="horz" pos="2700">
          <p15:clr>
            <a:srgbClr val="A4A3A4"/>
          </p15:clr>
        </p15:guide>
        <p15:guide id="5" orient="horz" pos="4741">
          <p15:clr>
            <a:srgbClr val="A4A3A4"/>
          </p15:clr>
        </p15:guide>
        <p15:guide id="6" pos="6090" userDrawn="1">
          <p15:clr>
            <a:srgbClr val="A4A3A4"/>
          </p15:clr>
        </p15:guide>
        <p15:guide id="7" orient="horz" pos="1248">
          <p15:clr>
            <a:srgbClr val="A4A3A4"/>
          </p15:clr>
        </p15:guide>
        <p15:guide id="8" orient="horz" pos="2972">
          <p15:clr>
            <a:srgbClr val="A4A3A4"/>
          </p15:clr>
        </p15:guide>
        <p15:guide id="9" pos="48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53">
          <p15:clr>
            <a:srgbClr val="A4A3A4"/>
          </p15:clr>
        </p15:guide>
        <p15:guide id="2" pos="3144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  <p15:guide id="5" orient="horz" pos="2163">
          <p15:clr>
            <a:srgbClr val="A4A3A4"/>
          </p15:clr>
        </p15:guide>
        <p15:guide id="6" orient="horz" pos="3144">
          <p15:clr>
            <a:srgbClr val="A4A3A4"/>
          </p15:clr>
        </p15:guide>
        <p15:guide id="7" pos="3161">
          <p15:clr>
            <a:srgbClr val="A4A3A4"/>
          </p15:clr>
        </p15:guide>
        <p15:guide id="8" pos="215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tmel Benedikt" initials="KB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832"/>
    <a:srgbClr val="9ED1F4"/>
    <a:srgbClr val="94D61C"/>
    <a:srgbClr val="FB9F53"/>
    <a:srgbClr val="FF6600"/>
    <a:srgbClr val="00A44A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87" autoAdjust="0"/>
    <p:restoredTop sz="93615" autoAdjust="0"/>
  </p:normalViewPr>
  <p:slideViewPr>
    <p:cSldViewPr>
      <p:cViewPr varScale="1">
        <p:scale>
          <a:sx n="67" d="100"/>
          <a:sy n="67" d="100"/>
        </p:scale>
        <p:origin x="-1128" y="-102"/>
      </p:cViewPr>
      <p:guideLst>
        <p:guide orient="horz" pos="432"/>
        <p:guide orient="horz" pos="1021"/>
        <p:guide orient="horz" pos="2700"/>
        <p:guide orient="horz" pos="4741"/>
        <p:guide orient="horz" pos="1248"/>
        <p:guide orient="horz" pos="2972"/>
        <p:guide pos="238"/>
        <p:guide pos="6090"/>
        <p:guide pos="4865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1338" y="-210"/>
      </p:cViewPr>
      <p:guideLst>
        <p:guide orient="horz" pos="2142"/>
        <p:guide orient="horz" pos="3111"/>
        <p:guide orient="horz" pos="2152"/>
        <p:guide orient="horz" pos="3127"/>
        <p:guide pos="3127"/>
        <p:guide pos="2130"/>
        <p:guide pos="3144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9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45727" cy="495915"/>
          </a:xfrm>
          <a:prstGeom prst="rect">
            <a:avLst/>
          </a:prstGeom>
        </p:spPr>
        <p:txBody>
          <a:bodyPr vert="horz" lIns="83753" tIns="41877" rIns="83753" bIns="41877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941" y="4"/>
            <a:ext cx="2944718" cy="495915"/>
          </a:xfrm>
          <a:prstGeom prst="rect">
            <a:avLst/>
          </a:prstGeom>
        </p:spPr>
        <p:txBody>
          <a:bodyPr vert="horz" lIns="83753" tIns="41877" rIns="83753" bIns="41877" rtlCol="0"/>
          <a:lstStyle>
            <a:lvl1pPr algn="r">
              <a:defRPr sz="1100"/>
            </a:lvl1pPr>
          </a:lstStyle>
          <a:p>
            <a:fld id="{B4D3723F-FAFF-45E8-BF5E-D403A08FB205}" type="datetimeFigureOut">
              <a:rPr lang="cs-CZ" smtClean="0"/>
              <a:t>22.1.2020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641"/>
            <a:ext cx="2945727" cy="495915"/>
          </a:xfrm>
          <a:prstGeom prst="rect">
            <a:avLst/>
          </a:prstGeom>
        </p:spPr>
        <p:txBody>
          <a:bodyPr vert="horz" lIns="83753" tIns="41877" rIns="83753" bIns="41877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941" y="9428641"/>
            <a:ext cx="2944718" cy="495915"/>
          </a:xfrm>
          <a:prstGeom prst="rect">
            <a:avLst/>
          </a:prstGeom>
        </p:spPr>
        <p:txBody>
          <a:bodyPr vert="horz" lIns="83753" tIns="41877" rIns="83753" bIns="41877" rtlCol="0" anchor="b"/>
          <a:lstStyle>
            <a:lvl1pPr algn="r">
              <a:defRPr sz="1100"/>
            </a:lvl1pPr>
          </a:lstStyle>
          <a:p>
            <a:fld id="{F6EA215F-1070-4B2A-B48C-0C7DF1307D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774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45727" cy="495915"/>
          </a:xfrm>
          <a:prstGeom prst="rect">
            <a:avLst/>
          </a:prstGeom>
        </p:spPr>
        <p:txBody>
          <a:bodyPr vert="horz" lIns="83753" tIns="41877" rIns="83753" bIns="41877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941" y="4"/>
            <a:ext cx="2944718" cy="495915"/>
          </a:xfrm>
          <a:prstGeom prst="rect">
            <a:avLst/>
          </a:prstGeom>
        </p:spPr>
        <p:txBody>
          <a:bodyPr vert="horz" lIns="83753" tIns="41877" rIns="83753" bIns="41877" rtlCol="0"/>
          <a:lstStyle>
            <a:lvl1pPr algn="r">
              <a:defRPr sz="1100"/>
            </a:lvl1pPr>
          </a:lstStyle>
          <a:p>
            <a:fld id="{DFFBD6AD-0A28-4BFA-B5DB-0888ADB6E6FE}" type="datetimeFigureOut">
              <a:rPr lang="cs-CZ" smtClean="0"/>
              <a:t>22.1.2020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5780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53" tIns="41877" rIns="83753" bIns="4187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172" y="4715366"/>
            <a:ext cx="5437332" cy="4467404"/>
          </a:xfrm>
          <a:prstGeom prst="rect">
            <a:avLst/>
          </a:prstGeom>
        </p:spPr>
        <p:txBody>
          <a:bodyPr vert="horz" lIns="83753" tIns="41877" rIns="83753" bIns="41877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641"/>
            <a:ext cx="2945727" cy="495915"/>
          </a:xfrm>
          <a:prstGeom prst="rect">
            <a:avLst/>
          </a:prstGeom>
        </p:spPr>
        <p:txBody>
          <a:bodyPr vert="horz" lIns="83753" tIns="41877" rIns="83753" bIns="41877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941" y="9428641"/>
            <a:ext cx="2944718" cy="495915"/>
          </a:xfrm>
          <a:prstGeom prst="rect">
            <a:avLst/>
          </a:prstGeom>
        </p:spPr>
        <p:txBody>
          <a:bodyPr vert="horz" lIns="83753" tIns="41877" rIns="83753" bIns="41877" rtlCol="0" anchor="b"/>
          <a:lstStyle>
            <a:lvl1pPr algn="r">
              <a:defRPr sz="1100"/>
            </a:lvl1pPr>
          </a:lstStyle>
          <a:p>
            <a:fld id="{681A4590-45EB-4F25-9DB0-AB78A5910B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80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588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dirty="0"/>
              <a:t> 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790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780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1A4590-45EB-4F25-9DB0-AB78A5910B92}" type="slidenum">
              <a:rPr lang="cs-CZ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922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/>
              <a:t>Kliknutím lze upravit styl předlohy.</a:t>
            </a:r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2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0DF5363-6098-4815-A564-42D6F86A6A85}" type="datetime1">
              <a:rPr lang="cs-CZ" smtClean="0"/>
              <a:t>22.1.2020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1764665"/>
            <a:ext cx="5977908" cy="275460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1" y="1764665"/>
            <a:ext cx="3518055" cy="49410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521574" indent="0">
              <a:buNone/>
              <a:defRPr sz="1400"/>
            </a:lvl2pPr>
            <a:lvl3pPr marL="1043148" indent="0">
              <a:buNone/>
              <a:defRPr sz="1100"/>
            </a:lvl3pPr>
            <a:lvl4pPr marL="1564721" indent="0">
              <a:buNone/>
              <a:defRPr sz="1000"/>
            </a:lvl4pPr>
            <a:lvl5pPr marL="2086295" indent="0">
              <a:buNone/>
              <a:defRPr sz="1000"/>
            </a:lvl5pPr>
            <a:lvl6pPr marL="2607869" indent="0">
              <a:buNone/>
              <a:defRPr sz="1000"/>
            </a:lvl6pPr>
            <a:lvl7pPr marL="3129443" indent="0">
              <a:buNone/>
              <a:defRPr sz="1000"/>
            </a:lvl7pPr>
            <a:lvl8pPr marL="3651016" indent="0">
              <a:buNone/>
              <a:defRPr sz="1000"/>
            </a:lvl8pPr>
            <a:lvl9pPr marL="417259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F3250-6FEF-49F1-BD34-EC5E1A89B4D8}" type="datetime1">
              <a:rPr lang="cs-CZ" smtClean="0"/>
              <a:t>22.1.2020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AD2D-456A-4DD8-AD77-8597F30880D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6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7"/>
            <a:ext cx="748538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cs-CZ"/>
              <a:t>Kliknutím lze upravit styl předlohy.</a:t>
            </a:r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8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546" algn="r"/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546" algn="r"/>
              <a:t>‹#›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1" y="7153337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/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2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7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/>
            <a:fld id="{B0DF5363-6098-4815-A564-42D6F86A6A85}" type="datetime1"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pPr marL="12699"/>
              <a:t>22.1.2020</a:t>
            </a:fld>
            <a:endParaRPr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336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6101" y="1619753"/>
            <a:ext cx="3361455" cy="2215991"/>
          </a:xfrm>
        </p:spPr>
        <p:txBody>
          <a:bodyPr/>
          <a:lstStyle>
            <a:lvl1pPr algn="r">
              <a:defRPr sz="48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Holder 3"/>
          <p:cNvSpPr>
            <a:spLocks noGrp="1"/>
          </p:cNvSpPr>
          <p:nvPr>
            <p:ph sz="half" idx="2"/>
          </p:nvPr>
        </p:nvSpPr>
        <p:spPr>
          <a:xfrm>
            <a:off x="4620795" y="1619751"/>
            <a:ext cx="50400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8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546" algn="r"/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546" algn="r"/>
              <a:t>‹#›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1" y="7153337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/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7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/>
            <a:fld id="{BDD96618-6CEA-459A-85FE-4B920C7DB818}" type="datetime1"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pPr marL="12699"/>
              <a:t>22.1.2020</a:t>
            </a:fld>
            <a:endParaRPr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070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46101" y="1619753"/>
            <a:ext cx="3361455" cy="738664"/>
          </a:xfrm>
        </p:spPr>
        <p:txBody>
          <a:bodyPr/>
          <a:lstStyle>
            <a:lvl1pPr algn="r">
              <a:defRPr sz="4800">
                <a:solidFill>
                  <a:schemeClr val="bg2"/>
                </a:solidFill>
              </a:defRPr>
            </a:lvl1pPr>
          </a:lstStyle>
          <a:p>
            <a:r>
              <a:rPr lang="cs-CZ" dirty="0"/>
              <a:t>OBSAH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4628815" y="1615740"/>
            <a:ext cx="5040000" cy="1354217"/>
          </a:xfrm>
        </p:spPr>
        <p:txBody>
          <a:bodyPr/>
          <a:lstStyle>
            <a:lvl2pPr marL="646056" indent="-285725">
              <a:buFont typeface="Arial" panose="020B0604020202020204" pitchFamily="34" charset="0"/>
              <a:buChar char="‒"/>
              <a:defRPr/>
            </a:lvl2pPr>
            <a:lvl3pPr marL="1000037" indent="-285725">
              <a:buFont typeface="Arial" panose="020B0604020202020204" pitchFamily="34" charset="0"/>
              <a:buChar char="‒"/>
              <a:defRPr/>
            </a:lvl3pPr>
            <a:lvl4pPr marL="1360367" indent="-285725">
              <a:buFont typeface="Arial" panose="020B0604020202020204" pitchFamily="34" charset="0"/>
              <a:buChar char="‒"/>
              <a:defRPr/>
            </a:lvl4pPr>
            <a:lvl5pPr marL="1720697" indent="-285725">
              <a:buFont typeface="Arial" panose="020B0604020202020204" pitchFamily="34" charset="0"/>
              <a:buChar char="‒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8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546" algn="r"/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546" algn="r"/>
              <a:t>‹#›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1" y="7153337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/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7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/>
            <a:fld id="{468BF9A6-7CAD-4146-BE8B-A82AE7106BC6}" type="datetime1"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pPr marL="12699"/>
              <a:t>22.1.2020</a:t>
            </a:fld>
            <a:endParaRPr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575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6100" y="1266825"/>
            <a:ext cx="9612000" cy="5410200"/>
          </a:xfrm>
        </p:spPr>
        <p:txBody>
          <a:bodyPr lIns="0" tIns="0" rIns="0" bIns="0">
            <a:noAutofit/>
          </a:bodyPr>
          <a:lstStyle>
            <a:lvl1pPr marL="538115" indent="-361918">
              <a:buFont typeface="Arial" panose="020B0604020202020204" pitchFamily="34" charset="0"/>
              <a:buChar char="‒"/>
              <a:defRPr sz="18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742884" indent="-285725">
              <a:buFont typeface="Calibri" panose="020F0502020204030204" pitchFamily="34" charset="0"/>
              <a:buChar char="‒"/>
              <a:defRPr sz="1600" baseline="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1" name="object 4"/>
          <p:cNvSpPr/>
          <p:nvPr userDrawn="1"/>
        </p:nvSpPr>
        <p:spPr>
          <a:xfrm>
            <a:off x="469901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pPr defTabSz="457160"/>
            <a:endParaRPr>
              <a:solidFill>
                <a:srgbClr val="444444"/>
              </a:solidFill>
            </a:endParaRPr>
          </a:p>
        </p:txBody>
      </p:sp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8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546" algn="r"/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546" algn="r"/>
              <a:t>‹#›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1" y="7153337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/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7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/>
            <a:fld id="{9E9D0BF8-95ED-4B89-9468-B9BA80425C8A}" type="datetime1"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pPr marL="12699"/>
              <a:t>22.1.2020</a:t>
            </a:fld>
            <a:endParaRPr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52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59992"/>
                </a:moveTo>
                <a:lnTo>
                  <a:pt x="10692003" y="7559992"/>
                </a:lnTo>
                <a:lnTo>
                  <a:pt x="10692003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DFEDFA"/>
          </a:solidFill>
        </p:spPr>
        <p:txBody>
          <a:bodyPr wrap="square" lIns="0" tIns="0" rIns="0" bIns="0" rtlCol="0"/>
          <a:lstStyle/>
          <a:p>
            <a:pPr defTabSz="457160"/>
            <a:endParaRPr>
              <a:solidFill>
                <a:srgbClr val="444444"/>
              </a:solidFill>
            </a:endParaRPr>
          </a:p>
        </p:txBody>
      </p:sp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1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pPr defTabSz="457160"/>
            <a:endParaRPr>
              <a:solidFill>
                <a:srgbClr val="444444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8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546" algn="r"/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546" algn="r"/>
              <a:t>‹#›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1" y="7153337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/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7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/>
            <a:fld id="{629AD9C4-99C2-49E9-A813-53A64BDAAFF5}" type="datetime1"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pPr marL="12699"/>
              <a:t>22.1.2020</a:t>
            </a:fld>
            <a:endParaRPr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24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1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pPr defTabSz="457160"/>
            <a:endParaRPr>
              <a:solidFill>
                <a:srgbClr val="444444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8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546" algn="r"/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546" algn="r"/>
              <a:t>‹#›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1" y="7153337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/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7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/>
            <a:fld id="{7D370B54-F8A9-47EF-9A14-191A4819D995}" type="datetime1"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pPr marL="12699"/>
              <a:t>22.1.2020</a:t>
            </a:fld>
            <a:endParaRPr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928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1665"/>
          </a:xfrm>
        </p:spPr>
        <p:txBody>
          <a:bodyPr lIns="0" tIns="0" rIns="0" bIns="0"/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6" name="object 4"/>
          <p:cNvSpPr/>
          <p:nvPr userDrawn="1"/>
        </p:nvSpPr>
        <p:spPr>
          <a:xfrm>
            <a:off x="469901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pPr defTabSz="457160"/>
            <a:endParaRPr>
              <a:solidFill>
                <a:srgbClr val="444444"/>
              </a:solidFill>
            </a:endParaRPr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8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546" algn="r"/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546" algn="r"/>
              <a:t>‹#›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1" y="7153337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/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7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/>
            <a:fld id="{7F390AE8-EE3F-4F80-82CC-E1A22D8C8E76}" type="datetime1"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pPr marL="12699"/>
              <a:t>22.1.2020</a:t>
            </a:fld>
            <a:endParaRPr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85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Prázd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5"/>
            <a:ext cx="9790633" cy="5151958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pPr defTabSz="457160"/>
            <a:endParaRPr>
              <a:solidFill>
                <a:srgbClr val="444444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469901" y="5796005"/>
            <a:ext cx="9790627" cy="1332231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pPr defTabSz="457160"/>
            <a:endParaRPr>
              <a:solidFill>
                <a:srgbClr val="4444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372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4"/>
            <a:ext cx="9790633" cy="5153025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pPr defTabSz="457160"/>
            <a:endParaRPr>
              <a:solidFill>
                <a:srgbClr val="444444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469901" y="5796005"/>
            <a:ext cx="9790627" cy="1332231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pPr defTabSz="457160"/>
            <a:endParaRPr>
              <a:solidFill>
                <a:srgbClr val="444444"/>
              </a:solidFill>
            </a:endParaRPr>
          </a:p>
        </p:txBody>
      </p:sp>
      <p:sp>
        <p:nvSpPr>
          <p:cNvPr id="8" name="Holder 2"/>
          <p:cNvSpPr>
            <a:spLocks noGrp="1"/>
          </p:cNvSpPr>
          <p:nvPr>
            <p:ph type="title"/>
          </p:nvPr>
        </p:nvSpPr>
        <p:spPr>
          <a:xfrm>
            <a:off x="851301" y="2989337"/>
            <a:ext cx="7092000" cy="1231106"/>
          </a:xfrm>
        </p:spPr>
        <p:txBody>
          <a:bodyPr lIns="0" tIns="0" rIns="0" bIns="0"/>
          <a:lstStyle>
            <a:lvl1pPr>
              <a:defRPr sz="4000" b="1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cs-CZ" dirty="0"/>
              <a:t>Kliknutím lze upravit styl.</a:t>
            </a:r>
            <a:endParaRPr dirty="0"/>
          </a:p>
        </p:txBody>
      </p:sp>
      <p:sp>
        <p:nvSpPr>
          <p:cNvPr id="10" name="Holder 3"/>
          <p:cNvSpPr>
            <a:spLocks noGrp="1"/>
          </p:cNvSpPr>
          <p:nvPr>
            <p:ph type="body" idx="10"/>
          </p:nvPr>
        </p:nvSpPr>
        <p:spPr>
          <a:xfrm>
            <a:off x="850901" y="5122940"/>
            <a:ext cx="7086199" cy="169277"/>
          </a:xfrm>
        </p:spPr>
        <p:txBody>
          <a:bodyPr lIns="0" tIns="0" rIns="0" bIns="0"/>
          <a:lstStyle>
            <a:lvl1pPr>
              <a:defRPr sz="1100" b="0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7692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6100" y="1619752"/>
            <a:ext cx="3361455" cy="2215991"/>
          </a:xfrm>
        </p:spPr>
        <p:txBody>
          <a:bodyPr/>
          <a:lstStyle>
            <a:lvl1pPr algn="r">
              <a:defRPr sz="48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Holder 3"/>
          <p:cNvSpPr>
            <a:spLocks noGrp="1"/>
          </p:cNvSpPr>
          <p:nvPr>
            <p:ph sz="half" idx="2"/>
          </p:nvPr>
        </p:nvSpPr>
        <p:spPr>
          <a:xfrm>
            <a:off x="4620794" y="1619750"/>
            <a:ext cx="5040000" cy="50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DD96618-6CEA-459A-85FE-4B920C7DB818}" type="datetime1">
              <a:rPr lang="cs-CZ" smtClean="0"/>
              <a:t>22.1.2020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503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1764666"/>
            <a:ext cx="5977908" cy="275460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2" y="1764665"/>
            <a:ext cx="3518055" cy="49410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521528" indent="0">
              <a:buNone/>
              <a:defRPr sz="1400"/>
            </a:lvl2pPr>
            <a:lvl3pPr marL="1043055" indent="0">
              <a:buNone/>
              <a:defRPr sz="1100"/>
            </a:lvl3pPr>
            <a:lvl4pPr marL="1564582" indent="0">
              <a:buNone/>
              <a:defRPr sz="1000"/>
            </a:lvl4pPr>
            <a:lvl5pPr marL="2086110" indent="0">
              <a:buNone/>
              <a:defRPr sz="1000"/>
            </a:lvl5pPr>
            <a:lvl6pPr marL="2607637" indent="0">
              <a:buNone/>
              <a:defRPr sz="1000"/>
            </a:lvl6pPr>
            <a:lvl7pPr marL="3129165" indent="0">
              <a:buNone/>
              <a:defRPr sz="1000"/>
            </a:lvl7pPr>
            <a:lvl8pPr marL="3650692" indent="0">
              <a:buNone/>
              <a:defRPr sz="1000"/>
            </a:lvl8pPr>
            <a:lvl9pPr marL="4172219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F3250-6FEF-49F1-BD34-EC5E1A89B4D8}" type="datetime1"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pPr/>
              <a:t>22.1.2020</a:t>
            </a:fld>
            <a:endParaRPr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AD2D-456A-4DD8-AD77-8597F30880D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cs-CZ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7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46100" y="1619752"/>
            <a:ext cx="3361455" cy="738664"/>
          </a:xfrm>
        </p:spPr>
        <p:txBody>
          <a:bodyPr/>
          <a:lstStyle>
            <a:lvl1pPr algn="r">
              <a:defRPr sz="4800">
                <a:solidFill>
                  <a:schemeClr val="bg2"/>
                </a:solidFill>
              </a:defRPr>
            </a:lvl1pPr>
          </a:lstStyle>
          <a:p>
            <a:r>
              <a:rPr lang="cs-CZ" dirty="0"/>
              <a:t>OBSAH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4628815" y="1615739"/>
            <a:ext cx="5040000" cy="1354217"/>
          </a:xfrm>
        </p:spPr>
        <p:txBody>
          <a:bodyPr/>
          <a:lstStyle>
            <a:lvl2pPr marL="646113" indent="-285750">
              <a:buFont typeface="Arial" panose="020B0604020202020204" pitchFamily="34" charset="0"/>
              <a:buChar char="‒"/>
              <a:defRPr/>
            </a:lvl2pPr>
            <a:lvl3pPr marL="1000125" indent="-285750">
              <a:buFont typeface="Arial" panose="020B0604020202020204" pitchFamily="34" charset="0"/>
              <a:buChar char="‒"/>
              <a:defRPr/>
            </a:lvl3pPr>
            <a:lvl4pPr marL="1360488" indent="-285750">
              <a:buFont typeface="Arial" panose="020B0604020202020204" pitchFamily="34" charset="0"/>
              <a:buChar char="‒"/>
              <a:defRPr/>
            </a:lvl4pPr>
            <a:lvl5pPr marL="1720850" indent="-285750">
              <a:buFont typeface="Arial" panose="020B0604020202020204" pitchFamily="34" charset="0"/>
              <a:buChar char="‒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468BF9A6-7CAD-4146-BE8B-A82AE7106BC6}" type="datetime1">
              <a:rPr lang="cs-CZ" smtClean="0"/>
              <a:t>22.1.2020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34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6100" y="1266825"/>
            <a:ext cx="9612000" cy="5410200"/>
          </a:xfrm>
        </p:spPr>
        <p:txBody>
          <a:bodyPr lIns="0" tIns="0" rIns="0" bIns="0">
            <a:noAutofit/>
          </a:bodyPr>
          <a:lstStyle>
            <a:lvl1pPr marL="538163" indent="-361950">
              <a:buFont typeface="Arial" panose="020B0604020202020204" pitchFamily="34" charset="0"/>
              <a:buChar char="‒"/>
              <a:defRPr sz="18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>
              <a:buFont typeface="Calibri" panose="020F0502020204030204" pitchFamily="34" charset="0"/>
              <a:buChar char="‒"/>
              <a:defRPr sz="1600" baseline="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1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9E9D0BF8-95ED-4B89-9468-B9BA80425C8A}" type="datetime1">
              <a:rPr lang="cs-CZ" smtClean="0"/>
              <a:t>22.1.2020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59992"/>
                </a:moveTo>
                <a:lnTo>
                  <a:pt x="10692003" y="7559992"/>
                </a:lnTo>
                <a:lnTo>
                  <a:pt x="10692003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DFED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629AD9C4-99C2-49E9-A813-53A64BDAAFF5}" type="datetime1">
              <a:rPr lang="cs-CZ" smtClean="0"/>
              <a:t>22.1.2020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va obsah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older 3"/>
          <p:cNvSpPr>
            <a:spLocks noGrp="1"/>
          </p:cNvSpPr>
          <p:nvPr>
            <p:ph sz="half" idx="10"/>
          </p:nvPr>
        </p:nvSpPr>
        <p:spPr>
          <a:xfrm>
            <a:off x="546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Holder 3"/>
          <p:cNvSpPr>
            <a:spLocks noGrp="1"/>
          </p:cNvSpPr>
          <p:nvPr>
            <p:ph sz="half" idx="11"/>
          </p:nvPr>
        </p:nvSpPr>
        <p:spPr>
          <a:xfrm>
            <a:off x="5499100" y="1266825"/>
            <a:ext cx="4680000" cy="54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1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14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5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7D370B54-F8A9-47EF-9A14-191A4819D995}" type="datetime1">
              <a:rPr lang="cs-CZ" smtClean="0"/>
              <a:t>22.1.2020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99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</p:spPr>
        <p:txBody>
          <a:bodyPr lIns="0" tIns="0" rIns="0" bIns="0"/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6" name="object 4"/>
          <p:cNvSpPr/>
          <p:nvPr userDrawn="1"/>
        </p:nvSpPr>
        <p:spPr>
          <a:xfrm>
            <a:off x="469900" y="428625"/>
            <a:ext cx="864235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7F390AE8-EE3F-4F80-82CC-E1A22D8C8E76}" type="datetime1">
              <a:rPr lang="cs-CZ" smtClean="0"/>
              <a:t>22.1.2020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Prázd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5"/>
            <a:ext cx="9790633" cy="5151958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9899" y="428624"/>
            <a:ext cx="9790633" cy="5153025"/>
          </a:xfrm>
          <a:custGeom>
            <a:avLst/>
            <a:gdLst/>
            <a:ahLst/>
            <a:cxnLst/>
            <a:rect l="l" t="t" r="r" b="b"/>
            <a:pathLst>
              <a:path w="9828530" h="5148580">
                <a:moveTo>
                  <a:pt x="0" y="5147995"/>
                </a:moveTo>
                <a:lnTo>
                  <a:pt x="9827996" y="5147995"/>
                </a:lnTo>
                <a:lnTo>
                  <a:pt x="9827996" y="0"/>
                </a:lnTo>
                <a:lnTo>
                  <a:pt x="0" y="0"/>
                </a:lnTo>
                <a:lnTo>
                  <a:pt x="0" y="5147995"/>
                </a:lnTo>
                <a:close/>
              </a:path>
            </a:pathLst>
          </a:custGeom>
          <a:solidFill>
            <a:srgbClr val="258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69900" y="5796005"/>
            <a:ext cx="9790628" cy="1332230"/>
          </a:xfrm>
          <a:custGeom>
            <a:avLst/>
            <a:gdLst/>
            <a:ahLst/>
            <a:cxnLst/>
            <a:rect l="l" t="t" r="r" b="b"/>
            <a:pathLst>
              <a:path w="9828530" h="1332229">
                <a:moveTo>
                  <a:pt x="9827996" y="0"/>
                </a:moveTo>
                <a:lnTo>
                  <a:pt x="1332001" y="0"/>
                </a:lnTo>
                <a:lnTo>
                  <a:pt x="0" y="1332001"/>
                </a:lnTo>
                <a:lnTo>
                  <a:pt x="9827996" y="1332001"/>
                </a:lnTo>
                <a:lnTo>
                  <a:pt x="9827996" y="0"/>
                </a:lnTo>
                <a:close/>
              </a:path>
            </a:pathLst>
          </a:custGeom>
          <a:solidFill>
            <a:srgbClr val="E734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Holder 2"/>
          <p:cNvSpPr>
            <a:spLocks noGrp="1"/>
          </p:cNvSpPr>
          <p:nvPr>
            <p:ph type="title"/>
          </p:nvPr>
        </p:nvSpPr>
        <p:spPr>
          <a:xfrm>
            <a:off x="851300" y="2989337"/>
            <a:ext cx="7092000" cy="2015999"/>
          </a:xfrm>
        </p:spPr>
        <p:txBody>
          <a:bodyPr lIns="0" tIns="0" rIns="0" bIns="0"/>
          <a:lstStyle>
            <a:lvl1pPr>
              <a:defRPr sz="4000" b="1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cs-CZ" dirty="0"/>
              <a:t>Kliknutím lze upravit styl.</a:t>
            </a:r>
            <a:endParaRPr dirty="0"/>
          </a:p>
        </p:txBody>
      </p:sp>
      <p:sp>
        <p:nvSpPr>
          <p:cNvPr id="10" name="Holder 3"/>
          <p:cNvSpPr>
            <a:spLocks noGrp="1"/>
          </p:cNvSpPr>
          <p:nvPr>
            <p:ph type="body" idx="10"/>
          </p:nvPr>
        </p:nvSpPr>
        <p:spPr>
          <a:xfrm>
            <a:off x="850900" y="5122938"/>
            <a:ext cx="7086200" cy="169277"/>
          </a:xfrm>
        </p:spPr>
        <p:txBody>
          <a:bodyPr lIns="0" tIns="0" rIns="0" bIns="0"/>
          <a:lstStyle>
            <a:lvl1pPr>
              <a:defRPr sz="1100" b="0" i="0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6022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6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8316" y="1637140"/>
            <a:ext cx="8836766" cy="4476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E734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6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0" y="7153336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6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BAFA2E46-BC98-4D32-8547-86AABB639642}" type="datetime1">
              <a:rPr lang="cs-CZ" smtClean="0"/>
              <a:t>22.1.2020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9" r:id="rId3"/>
    <p:sldLayoutId id="2147483662" r:id="rId4"/>
    <p:sldLayoutId id="2147483663" r:id="rId5"/>
    <p:sldLayoutId id="2147483671" r:id="rId6"/>
    <p:sldLayoutId id="2147483664" r:id="rId7"/>
    <p:sldLayoutId id="2147483665" r:id="rId8"/>
    <p:sldLayoutId id="2147483668" r:id="rId9"/>
    <p:sldLayoutId id="2147483672" r:id="rId10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0A6FB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8318" y="1637140"/>
            <a:ext cx="883676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E734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03484" y="7128148"/>
            <a:ext cx="158242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546" algn="r" defTabSz="457160"/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546" algn="r" defTabSz="457160"/>
              <a:t>‹#›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469901" y="7153337"/>
            <a:ext cx="3806190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 defTabSz="457160"/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08500" y="7153337"/>
            <a:ext cx="1722438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699" defTabSz="457160"/>
            <a:fld id="{BAFA2E46-BC98-4D32-8547-86AABB639642}" type="datetime1"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pPr marL="12699" defTabSz="457160"/>
              <a:t>22.1.2020</a:t>
            </a:fld>
            <a:endParaRPr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55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</p:sldLayoutIdLst>
  <p:hf hdr="0" ft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160" eaLnBrk="1" hangingPunct="1">
        <a:defRPr>
          <a:latin typeface="+mn-lt"/>
          <a:ea typeface="+mn-ea"/>
          <a:cs typeface="+mn-cs"/>
        </a:defRPr>
      </a:lvl2pPr>
      <a:lvl3pPr marL="914319" eaLnBrk="1" hangingPunct="1">
        <a:defRPr>
          <a:latin typeface="+mn-lt"/>
          <a:ea typeface="+mn-ea"/>
          <a:cs typeface="+mn-cs"/>
        </a:defRPr>
      </a:lvl3pPr>
      <a:lvl4pPr marL="1371478" eaLnBrk="1" hangingPunct="1">
        <a:defRPr>
          <a:latin typeface="+mn-lt"/>
          <a:ea typeface="+mn-ea"/>
          <a:cs typeface="+mn-cs"/>
        </a:defRPr>
      </a:lvl4pPr>
      <a:lvl5pPr marL="1828637" eaLnBrk="1" hangingPunct="1">
        <a:defRPr>
          <a:latin typeface="+mn-lt"/>
          <a:ea typeface="+mn-ea"/>
          <a:cs typeface="+mn-cs"/>
        </a:defRPr>
      </a:lvl5pPr>
      <a:lvl6pPr marL="2285797" eaLnBrk="1" hangingPunct="1">
        <a:defRPr>
          <a:latin typeface="+mn-lt"/>
          <a:ea typeface="+mn-ea"/>
          <a:cs typeface="+mn-cs"/>
        </a:defRPr>
      </a:lvl6pPr>
      <a:lvl7pPr marL="2742957" eaLnBrk="1" hangingPunct="1">
        <a:defRPr>
          <a:latin typeface="+mn-lt"/>
          <a:ea typeface="+mn-ea"/>
          <a:cs typeface="+mn-cs"/>
        </a:defRPr>
      </a:lvl7pPr>
      <a:lvl8pPr marL="3200116" eaLnBrk="1" hangingPunct="1">
        <a:defRPr>
          <a:latin typeface="+mn-lt"/>
          <a:ea typeface="+mn-ea"/>
          <a:cs typeface="+mn-cs"/>
        </a:defRPr>
      </a:lvl8pPr>
      <a:lvl9pPr marL="3657275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160" eaLnBrk="1" hangingPunct="1">
        <a:defRPr>
          <a:latin typeface="+mn-lt"/>
          <a:ea typeface="+mn-ea"/>
          <a:cs typeface="+mn-cs"/>
        </a:defRPr>
      </a:lvl2pPr>
      <a:lvl3pPr marL="914319" eaLnBrk="1" hangingPunct="1">
        <a:defRPr>
          <a:latin typeface="+mn-lt"/>
          <a:ea typeface="+mn-ea"/>
          <a:cs typeface="+mn-cs"/>
        </a:defRPr>
      </a:lvl3pPr>
      <a:lvl4pPr marL="1371478" eaLnBrk="1" hangingPunct="1">
        <a:defRPr>
          <a:latin typeface="+mn-lt"/>
          <a:ea typeface="+mn-ea"/>
          <a:cs typeface="+mn-cs"/>
        </a:defRPr>
      </a:lvl4pPr>
      <a:lvl5pPr marL="1828637" eaLnBrk="1" hangingPunct="1">
        <a:defRPr>
          <a:latin typeface="+mn-lt"/>
          <a:ea typeface="+mn-ea"/>
          <a:cs typeface="+mn-cs"/>
        </a:defRPr>
      </a:lvl5pPr>
      <a:lvl6pPr marL="2285797" eaLnBrk="1" hangingPunct="1">
        <a:defRPr>
          <a:latin typeface="+mn-lt"/>
          <a:ea typeface="+mn-ea"/>
          <a:cs typeface="+mn-cs"/>
        </a:defRPr>
      </a:lvl6pPr>
      <a:lvl7pPr marL="2742957" eaLnBrk="1" hangingPunct="1">
        <a:defRPr>
          <a:latin typeface="+mn-lt"/>
          <a:ea typeface="+mn-ea"/>
          <a:cs typeface="+mn-cs"/>
        </a:defRPr>
      </a:lvl7pPr>
      <a:lvl8pPr marL="3200116" eaLnBrk="1" hangingPunct="1">
        <a:defRPr>
          <a:latin typeface="+mn-lt"/>
          <a:ea typeface="+mn-ea"/>
          <a:cs typeface="+mn-cs"/>
        </a:defRPr>
      </a:lvl8pPr>
      <a:lvl9pPr marL="3657275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fkvs.mfcr.cz/mkp/app/" TargetMode="Externa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a.vuongova@mfcr.cz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hyperlink" Target="mailto:chj@mfcr.cz" TargetMode="External"/><Relationship Id="rId5" Type="http://schemas.openxmlformats.org/officeDocument/2006/relationships/hyperlink" Target="mailto:workshopyCHJ@mfcr.cz" TargetMode="External"/><Relationship Id="rId4" Type="http://schemas.openxmlformats.org/officeDocument/2006/relationships/hyperlink" Target="mailto:Adam.gajger@mfcr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0423" y="2125241"/>
            <a:ext cx="9558945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cs-CZ" sz="4400" b="1" dirty="0" smtClean="0">
                <a:solidFill>
                  <a:schemeClr val="bg1"/>
                </a:solidFill>
              </a:rPr>
              <a:t>Zpráva o výsledcích finančních kontrol za rok </a:t>
            </a:r>
            <a:r>
              <a:rPr lang="cs-CZ" sz="4400" b="1" dirty="0" smtClean="0">
                <a:solidFill>
                  <a:schemeClr val="bg1"/>
                </a:solidFill>
              </a:rPr>
              <a:t>2019</a:t>
            </a:r>
            <a:endParaRPr lang="cs-CZ" sz="4400" b="1" spc="-125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4" name="object 3"/>
          <p:cNvSpPr txBox="1"/>
          <p:nvPr/>
        </p:nvSpPr>
        <p:spPr>
          <a:xfrm>
            <a:off x="680423" y="4933553"/>
            <a:ext cx="9591998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tabLst>
                <a:tab pos="1948180" algn="l"/>
                <a:tab pos="2118995" algn="l"/>
              </a:tabLst>
            </a:pPr>
            <a:r>
              <a:rPr lang="cs-CZ" sz="2200" spc="80" dirty="0">
                <a:solidFill>
                  <a:schemeClr val="bg1"/>
                </a:solidFill>
                <a:latin typeface="Arial"/>
                <a:cs typeface="Arial"/>
              </a:rPr>
              <a:t>Centrální harmonizační jednotka </a:t>
            </a:r>
            <a:r>
              <a:rPr lang="cs-CZ" sz="2200" dirty="0">
                <a:solidFill>
                  <a:schemeClr val="bg1"/>
                </a:solidFill>
              </a:rPr>
              <a:t>| </a:t>
            </a:r>
            <a:r>
              <a:rPr lang="cs-CZ" sz="2200" dirty="0">
                <a:solidFill>
                  <a:schemeClr val="bg1"/>
                </a:solidFill>
                <a:cs typeface="Arial"/>
              </a:rPr>
              <a:t>Ministerstvo financí České republiky</a:t>
            </a:r>
          </a:p>
          <a:p>
            <a:pPr marL="12700">
              <a:lnSpc>
                <a:spcPct val="100000"/>
              </a:lnSpc>
              <a:tabLst>
                <a:tab pos="1948180" algn="l"/>
                <a:tab pos="2118995" algn="l"/>
              </a:tabLst>
            </a:pPr>
            <a:endParaRPr lang="cs-CZ" sz="2000" spc="8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428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522164" y="1333153"/>
            <a:ext cx="9612000" cy="5410200"/>
          </a:xfrm>
        </p:spPr>
        <p:txBody>
          <a:bodyPr/>
          <a:lstStyle/>
          <a:p>
            <a:pPr marL="176213" indent="0">
              <a:buNone/>
            </a:pPr>
            <a:r>
              <a:rPr lang="cs-CZ" b="1" dirty="0"/>
              <a:t>d) Je vytvářen plán veřejnosprávní kontroly</a:t>
            </a:r>
            <a:r>
              <a:rPr lang="cs-CZ" b="1" dirty="0" smtClean="0"/>
              <a:t>? </a:t>
            </a:r>
            <a:r>
              <a:rPr lang="cs-CZ" dirty="0" smtClean="0">
                <a:solidFill>
                  <a:srgbClr val="FF0000"/>
                </a:solidFill>
              </a:rPr>
              <a:t>ANO/NE</a:t>
            </a:r>
          </a:p>
          <a:p>
            <a:pPr>
              <a:buFontTx/>
              <a:buChar char="-"/>
            </a:pPr>
            <a:r>
              <a:rPr lang="cs-CZ" dirty="0" smtClean="0"/>
              <a:t>Orgán VS vykonává VSK (kontrolní řád) - dle </a:t>
            </a:r>
            <a:r>
              <a:rPr lang="cs-CZ" dirty="0" err="1" smtClean="0"/>
              <a:t>ust</a:t>
            </a:r>
            <a:r>
              <a:rPr lang="cs-CZ" dirty="0" smtClean="0"/>
              <a:t>. § 27 povinnost zpracovávat  plán kontrol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ezpracovává = brání povaha, účel</a:t>
            </a:r>
            <a:endParaRPr lang="cs-CZ" dirty="0"/>
          </a:p>
          <a:p>
            <a:pPr marL="176213" indent="0">
              <a:buNone/>
            </a:pPr>
            <a:r>
              <a:rPr lang="cs-CZ" b="1" dirty="0"/>
              <a:t>e) Na základě jakých kritérií je vytvářen plán veřejnosprávní kontroly? </a:t>
            </a:r>
            <a:r>
              <a:rPr lang="cs-CZ" dirty="0">
                <a:solidFill>
                  <a:srgbClr val="FF0000"/>
                </a:solidFill>
              </a:rPr>
              <a:t>(otevřená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analýza rizik, rozsah činnosti příspěvkové organizace, rozpočet, investiční akce, objem přijatých dotací, veřejné zakázky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okud nevytvářím plán VSK – uvedeme NE</a:t>
            </a:r>
            <a:endParaRPr lang="cs-CZ" dirty="0"/>
          </a:p>
          <a:p>
            <a:pPr marL="176213" indent="0">
              <a:buNone/>
            </a:pPr>
            <a:r>
              <a:rPr lang="cs-CZ" b="1" dirty="0"/>
              <a:t>f) Jak jsou využívány výsledky z veřejnosprávní kontroly? </a:t>
            </a:r>
            <a:r>
              <a:rPr lang="cs-CZ" dirty="0">
                <a:solidFill>
                  <a:srgbClr val="FF0000"/>
                </a:solidFill>
              </a:rPr>
              <a:t>(otevřená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pPr marL="176213" indent="0">
              <a:buNone/>
            </a:pPr>
            <a:r>
              <a:rPr lang="cs-CZ" dirty="0" smtClean="0"/>
              <a:t>- </a:t>
            </a:r>
            <a:r>
              <a:rPr lang="cs-CZ" dirty="0" smtClean="0"/>
              <a:t>   Podklad </a:t>
            </a:r>
            <a:r>
              <a:rPr lang="cs-CZ" dirty="0" smtClean="0"/>
              <a:t>ke schvalování výše </a:t>
            </a:r>
            <a:r>
              <a:rPr lang="cs-CZ" dirty="0" err="1" smtClean="0"/>
              <a:t>přísp</a:t>
            </a:r>
            <a:r>
              <a:rPr lang="cs-CZ" dirty="0" smtClean="0"/>
              <a:t>. pro </a:t>
            </a:r>
            <a:r>
              <a:rPr lang="cs-CZ" dirty="0" smtClean="0"/>
              <a:t>příspěvkové organizace, k </a:t>
            </a:r>
            <a:r>
              <a:rPr lang="cs-CZ" dirty="0" smtClean="0"/>
              <a:t>rozhodnutí o </a:t>
            </a:r>
            <a:r>
              <a:rPr lang="cs-CZ" dirty="0" err="1" smtClean="0"/>
              <a:t>posk</a:t>
            </a:r>
            <a:r>
              <a:rPr lang="cs-CZ" dirty="0" smtClean="0"/>
              <a:t>. dotace, </a:t>
            </a:r>
            <a:r>
              <a:rPr lang="cs-CZ" dirty="0" err="1" smtClean="0"/>
              <a:t>np</a:t>
            </a:r>
            <a:r>
              <a:rPr lang="cs-CZ" dirty="0" smtClean="0"/>
              <a:t>. jak zaměřit metod. </a:t>
            </a:r>
            <a:r>
              <a:rPr lang="cs-CZ" dirty="0"/>
              <a:t>p</a:t>
            </a:r>
            <a:r>
              <a:rPr lang="cs-CZ" dirty="0" smtClean="0"/>
              <a:t>odporu, atd.</a:t>
            </a:r>
            <a:endParaRPr lang="cs-CZ" dirty="0"/>
          </a:p>
          <a:p>
            <a:pPr marL="176213" indent="0">
              <a:buNone/>
            </a:pPr>
            <a:r>
              <a:rPr lang="cs-CZ" b="1" dirty="0"/>
              <a:t>g) Zřídil orgán veřejné správy útvar interního auditu, případně k zajištění interního auditu pověřil konkrétního zaměstnance</a:t>
            </a:r>
            <a:r>
              <a:rPr lang="cs-CZ" b="1" dirty="0" smtClean="0"/>
              <a:t>? </a:t>
            </a:r>
            <a:r>
              <a:rPr lang="cs-CZ" dirty="0" smtClean="0">
                <a:solidFill>
                  <a:srgbClr val="FF0000"/>
                </a:solidFill>
              </a:rPr>
              <a:t>ANO/NE</a:t>
            </a:r>
          </a:p>
          <a:p>
            <a:pPr marL="176213" indent="0">
              <a:buNone/>
            </a:pPr>
            <a:r>
              <a:rPr lang="cs-CZ" dirty="0" smtClean="0"/>
              <a:t>- </a:t>
            </a:r>
            <a:r>
              <a:rPr lang="cs-CZ" dirty="0" smtClean="0"/>
              <a:t>   § </a:t>
            </a:r>
            <a:r>
              <a:rPr lang="cs-CZ" dirty="0"/>
              <a:t>28 </a:t>
            </a:r>
            <a:r>
              <a:rPr lang="cs-CZ" dirty="0" smtClean="0"/>
              <a:t>ZFK povinnost zřídit útvar IA (výjimky </a:t>
            </a:r>
            <a:r>
              <a:rPr lang="cs-CZ" dirty="0"/>
              <a:t>obce, dobrovolné svazky obcí a </a:t>
            </a:r>
            <a:r>
              <a:rPr lang="cs-CZ" dirty="0" smtClean="0"/>
              <a:t>městské části </a:t>
            </a:r>
            <a:r>
              <a:rPr lang="cs-CZ" dirty="0" smtClean="0"/>
              <a:t> </a:t>
            </a:r>
            <a:r>
              <a:rPr lang="cs-CZ" dirty="0" err="1" smtClean="0"/>
              <a:t>hl.m</a:t>
            </a:r>
            <a:r>
              <a:rPr lang="cs-CZ" dirty="0"/>
              <a:t>.</a:t>
            </a:r>
            <a:r>
              <a:rPr lang="cs-CZ" dirty="0" smtClean="0"/>
              <a:t> </a:t>
            </a:r>
            <a:r>
              <a:rPr lang="cs-CZ" dirty="0"/>
              <a:t>Prahy do 15000 obyvatel podle ustanovení § 29 odst. 6 </a:t>
            </a:r>
            <a:r>
              <a:rPr lang="cs-CZ" dirty="0" smtClean="0"/>
              <a:t>ZFK</a:t>
            </a:r>
          </a:p>
          <a:p>
            <a:pPr marL="176213" indent="0">
              <a:buNone/>
            </a:pPr>
            <a:r>
              <a:rPr lang="cs-CZ" dirty="0" smtClean="0"/>
              <a:t>-     </a:t>
            </a:r>
            <a:r>
              <a:rPr lang="cs-CZ" dirty="0" smtClean="0"/>
              <a:t>malá pravděpodobnost výskytu nepřiměřených rizik může u </a:t>
            </a:r>
            <a:r>
              <a:rPr lang="cs-CZ" dirty="0" err="1" smtClean="0"/>
              <a:t>oss</a:t>
            </a:r>
            <a:r>
              <a:rPr lang="cs-CZ" dirty="0" smtClean="0"/>
              <a:t>, po, </a:t>
            </a:r>
            <a:r>
              <a:rPr lang="cs-CZ" dirty="0" err="1" smtClean="0"/>
              <a:t>usc</a:t>
            </a:r>
            <a:r>
              <a:rPr lang="cs-CZ" dirty="0" smtClean="0"/>
              <a:t> – funkci IA nahradit VSK dle </a:t>
            </a:r>
            <a:r>
              <a:rPr lang="cs-CZ" dirty="0" err="1" smtClean="0"/>
              <a:t>ust</a:t>
            </a:r>
            <a:r>
              <a:rPr lang="cs-CZ" dirty="0" smtClean="0"/>
              <a:t>. </a:t>
            </a:r>
            <a:r>
              <a:rPr lang="cs-CZ" dirty="0"/>
              <a:t>§ 29 odst. </a:t>
            </a:r>
            <a:r>
              <a:rPr lang="cs-CZ" dirty="0" smtClean="0"/>
              <a:t>5 ZFK</a:t>
            </a:r>
            <a:endParaRPr lang="cs-CZ" dirty="0"/>
          </a:p>
          <a:p>
            <a:pPr marL="176213" indent="0">
              <a:buNone/>
            </a:pPr>
            <a:r>
              <a:rPr lang="cs-CZ" b="1" dirty="0"/>
              <a:t>h) Je postavení interního auditora upraveno ve vnitřním předpisu</a:t>
            </a:r>
            <a:r>
              <a:rPr lang="cs-CZ" b="1" dirty="0" smtClean="0"/>
              <a:t>? </a:t>
            </a:r>
            <a:r>
              <a:rPr lang="cs-CZ" dirty="0" smtClean="0">
                <a:solidFill>
                  <a:srgbClr val="FF0000"/>
                </a:solidFill>
              </a:rPr>
              <a:t>ANO/NE</a:t>
            </a:r>
          </a:p>
          <a:p>
            <a:pPr marL="176213" indent="0">
              <a:buNone/>
            </a:pPr>
            <a:r>
              <a:rPr lang="cs-CZ" smtClean="0"/>
              <a:t>- </a:t>
            </a:r>
            <a:r>
              <a:rPr lang="cs-CZ" smtClean="0"/>
              <a:t>   ZFK </a:t>
            </a:r>
            <a:r>
              <a:rPr lang="cs-CZ" dirty="0" smtClean="0"/>
              <a:t>nestanoví povinnost vydat vnitřní předpis k postavení IA / ANO pokud v jakémkoliv předpisu, zejména statut IA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615553"/>
          </a:xfrm>
        </p:spPr>
        <p:txBody>
          <a:bodyPr/>
          <a:lstStyle/>
          <a:p>
            <a:r>
              <a:rPr lang="cs-CZ" sz="2000" dirty="0" smtClean="0"/>
              <a:t>A</a:t>
            </a:r>
            <a:r>
              <a:rPr lang="cs-CZ" sz="2000" dirty="0"/>
              <a:t>) Zhodnocení přiměřenosti a účinnosti zavedeného systému finanční</a:t>
            </a:r>
            <a:br>
              <a:rPr lang="cs-CZ" sz="2000" dirty="0"/>
            </a:br>
            <a:r>
              <a:rPr lang="cs-CZ" sz="2000" dirty="0"/>
              <a:t>kontroly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370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6263" indent="-400050">
              <a:buAutoNum type="romanLcParenR"/>
            </a:pPr>
            <a:endParaRPr lang="cs-CZ" b="1" dirty="0" smtClean="0"/>
          </a:p>
          <a:p>
            <a:pPr marL="576263" indent="-400050">
              <a:buAutoNum type="romanLcParenR"/>
            </a:pPr>
            <a:r>
              <a:rPr lang="cs-CZ" b="1" dirty="0" smtClean="0"/>
              <a:t>Je </a:t>
            </a:r>
            <a:r>
              <a:rPr lang="cs-CZ" b="1" dirty="0"/>
              <a:t>proces výkonu interního auditu upraven ve vnitřním </a:t>
            </a:r>
            <a:r>
              <a:rPr lang="cs-CZ" b="1" dirty="0" smtClean="0"/>
              <a:t>předpisu? </a:t>
            </a:r>
            <a:r>
              <a:rPr lang="cs-CZ" dirty="0" smtClean="0">
                <a:solidFill>
                  <a:srgbClr val="FF0000"/>
                </a:solidFill>
              </a:rPr>
              <a:t>ANO/NE</a:t>
            </a:r>
          </a:p>
          <a:p>
            <a:pPr marL="176213" indent="0">
              <a:buNone/>
            </a:pPr>
            <a:r>
              <a:rPr lang="cs-CZ" b="1" dirty="0" smtClean="0"/>
              <a:t>- </a:t>
            </a:r>
            <a:r>
              <a:rPr lang="cs-CZ" dirty="0"/>
              <a:t>k</a:t>
            </a:r>
            <a:r>
              <a:rPr lang="cs-CZ" dirty="0" smtClean="0"/>
              <a:t> </a:t>
            </a:r>
            <a:r>
              <a:rPr lang="cs-CZ" dirty="0"/>
              <a:t>úpravě procesu </a:t>
            </a:r>
            <a:r>
              <a:rPr lang="cs-CZ" dirty="0" smtClean="0"/>
              <a:t>výkonu IA </a:t>
            </a:r>
            <a:r>
              <a:rPr lang="cs-CZ" dirty="0"/>
              <a:t>může sloužit vnitřní předpis, </a:t>
            </a:r>
            <a:r>
              <a:rPr lang="cs-CZ" dirty="0" smtClean="0"/>
              <a:t>zejména </a:t>
            </a:r>
            <a:r>
              <a:rPr lang="cs-CZ" dirty="0" err="1" smtClean="0"/>
              <a:t>statit</a:t>
            </a:r>
            <a:r>
              <a:rPr lang="cs-CZ" dirty="0" smtClean="0"/>
              <a:t> IA. ZFK nestanoví povinnost </a:t>
            </a:r>
            <a:r>
              <a:rPr lang="cs-CZ" dirty="0"/>
              <a:t>vydat vnitřní předpis k procesu výkonu </a:t>
            </a:r>
            <a:r>
              <a:rPr lang="cs-CZ" dirty="0" smtClean="0"/>
              <a:t>IA /ANO pokud v jakémkoliv VP</a:t>
            </a:r>
            <a:endParaRPr lang="cs-CZ" b="1" dirty="0"/>
          </a:p>
          <a:p>
            <a:pPr marL="176213" indent="0">
              <a:buNone/>
            </a:pPr>
            <a:r>
              <a:rPr lang="cs-CZ" b="1" dirty="0"/>
              <a:t>j) Poskytuje vnitřní kontrolní systém dostatečné ujištění o účelném, hospodárném a efektivním nakládání s veřejnými prostředky? </a:t>
            </a:r>
            <a:r>
              <a:rPr lang="cs-CZ" dirty="0" smtClean="0">
                <a:solidFill>
                  <a:srgbClr val="FF0000"/>
                </a:solidFill>
              </a:rPr>
              <a:t>(o</a:t>
            </a:r>
            <a:r>
              <a:rPr lang="en-US" dirty="0" err="1">
                <a:solidFill>
                  <a:srgbClr val="FF0000"/>
                </a:solidFill>
              </a:rPr>
              <a:t>tev</a:t>
            </a:r>
            <a:r>
              <a:rPr lang="cs-CZ" dirty="0" err="1">
                <a:solidFill>
                  <a:srgbClr val="FF0000"/>
                </a:solidFill>
              </a:rPr>
              <a:t>řená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VKS - </a:t>
            </a:r>
            <a:r>
              <a:rPr lang="cs-CZ" dirty="0"/>
              <a:t>souhrn nástrojů, procesů a opatření</a:t>
            </a:r>
            <a:r>
              <a:rPr lang="cs-CZ" dirty="0" smtClean="0"/>
              <a:t>, které </a:t>
            </a:r>
            <a:r>
              <a:rPr lang="cs-CZ" dirty="0"/>
              <a:t>jsou zavedeny v orgánu </a:t>
            </a:r>
            <a:r>
              <a:rPr lang="cs-CZ" dirty="0" smtClean="0"/>
              <a:t>VS </a:t>
            </a:r>
            <a:r>
              <a:rPr lang="cs-CZ" dirty="0"/>
              <a:t>k ošetření rizik, které ohrožují dosažení stanovených </a:t>
            </a:r>
            <a:r>
              <a:rPr lang="cs-CZ" dirty="0" smtClean="0"/>
              <a:t>cílů, VKS se </a:t>
            </a:r>
            <a:r>
              <a:rPr lang="cs-CZ" dirty="0"/>
              <a:t>skládá z řídicích a kontrolních mechanismů a </a:t>
            </a:r>
            <a:r>
              <a:rPr lang="cs-CZ" dirty="0" smtClean="0"/>
              <a:t>IA. </a:t>
            </a:r>
            <a:r>
              <a:rPr lang="cs-CZ" dirty="0"/>
              <a:t>Na </a:t>
            </a:r>
            <a:r>
              <a:rPr lang="cs-CZ" dirty="0" smtClean="0"/>
              <a:t>základě </a:t>
            </a:r>
            <a:r>
              <a:rPr lang="cs-CZ" b="1" dirty="0" smtClean="0"/>
              <a:t>sebehodnocení </a:t>
            </a:r>
            <a:r>
              <a:rPr lang="cs-CZ" dirty="0"/>
              <a:t>uvede </a:t>
            </a:r>
            <a:r>
              <a:rPr lang="cs-CZ" dirty="0" smtClean="0"/>
              <a:t>orgán VS, </a:t>
            </a:r>
            <a:r>
              <a:rPr lang="cs-CZ" dirty="0"/>
              <a:t>zda zavedený </a:t>
            </a:r>
            <a:r>
              <a:rPr lang="cs-CZ" dirty="0" smtClean="0"/>
              <a:t>VKS poskytuje dostatečné </a:t>
            </a:r>
            <a:r>
              <a:rPr lang="cs-CZ" dirty="0"/>
              <a:t>ujištění o </a:t>
            </a:r>
            <a:r>
              <a:rPr lang="cs-CZ" dirty="0" smtClean="0"/>
              <a:t> 3E nakládání </a:t>
            </a:r>
            <a:r>
              <a:rPr lang="cs-CZ" dirty="0"/>
              <a:t>s veřejnými prostředky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/>
          </a:p>
          <a:p>
            <a:pPr marL="176213" indent="0">
              <a:buNone/>
            </a:pPr>
            <a:endParaRPr lang="cs-CZ" b="1" dirty="0" smtClean="0"/>
          </a:p>
          <a:p>
            <a:pPr marL="176213" indent="0">
              <a:buNone/>
            </a:pPr>
            <a:r>
              <a:rPr lang="cs-CZ" b="1" dirty="0" smtClean="0"/>
              <a:t>Organizační </a:t>
            </a:r>
            <a:r>
              <a:rPr lang="cs-CZ" b="1" dirty="0"/>
              <a:t>složky, pobočky, územní pracoviště</a:t>
            </a:r>
          </a:p>
          <a:p>
            <a:pPr marL="176213" indent="0">
              <a:buNone/>
            </a:pPr>
            <a:r>
              <a:rPr lang="cs-CZ" dirty="0"/>
              <a:t> - výsledky do </a:t>
            </a:r>
            <a:r>
              <a:rPr lang="cs-CZ" dirty="0" smtClean="0"/>
              <a:t>zprávy o výsledcích finančních kontrol </a:t>
            </a:r>
            <a:r>
              <a:rPr lang="cs-CZ" dirty="0"/>
              <a:t>– souhrnně za celý orgán VS ( Pokud 1 x NE, celek NE</a:t>
            </a:r>
            <a:r>
              <a:rPr lang="cs-CZ" dirty="0" smtClean="0"/>
              <a:t>)</a:t>
            </a:r>
          </a:p>
          <a:p>
            <a:pPr marL="176213" indent="0">
              <a:buNone/>
            </a:pPr>
            <a:r>
              <a:rPr lang="cs-CZ" dirty="0" smtClean="0"/>
              <a:t>- poznámku uvést do komentáře</a:t>
            </a:r>
            <a:endParaRPr lang="cs-CZ" dirty="0"/>
          </a:p>
          <a:p>
            <a:pPr marL="176213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615553"/>
          </a:xfrm>
        </p:spPr>
        <p:txBody>
          <a:bodyPr/>
          <a:lstStyle/>
          <a:p>
            <a:r>
              <a:rPr lang="cs-CZ" sz="2000" dirty="0" smtClean="0"/>
              <a:t>A</a:t>
            </a:r>
            <a:r>
              <a:rPr lang="cs-CZ" sz="2000" dirty="0"/>
              <a:t>) ) Zhodnocení přiměřenosti a účinnosti zavedeného systému finanční</a:t>
            </a:r>
            <a:br>
              <a:rPr lang="cs-CZ" sz="2000" dirty="0"/>
            </a:br>
            <a:r>
              <a:rPr lang="cs-CZ" sz="2000" dirty="0"/>
              <a:t>kontroly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956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/>
          </a:p>
          <a:p>
            <a:pPr marL="176213" indent="0">
              <a:buNone/>
            </a:pPr>
            <a:r>
              <a:rPr lang="cs-CZ" b="1" dirty="0" smtClean="0"/>
              <a:t>Veřejnosprávní kontrolu vykonává:</a:t>
            </a:r>
          </a:p>
          <a:p>
            <a:pPr marL="176213" indent="0">
              <a:buNone/>
            </a:pPr>
            <a:endParaRPr lang="cs-CZ" dirty="0" smtClean="0"/>
          </a:p>
          <a:p>
            <a:pPr marL="176213" indent="0">
              <a:buNone/>
            </a:pPr>
            <a:r>
              <a:rPr lang="cs-CZ" dirty="0"/>
              <a:t>• </a:t>
            </a:r>
            <a:r>
              <a:rPr lang="cs-CZ" dirty="0" smtClean="0"/>
              <a:t>MF </a:t>
            </a:r>
            <a:r>
              <a:rPr lang="cs-CZ" dirty="0"/>
              <a:t>u </a:t>
            </a:r>
            <a:r>
              <a:rPr lang="cs-CZ" dirty="0" smtClean="0"/>
              <a:t>organizačních složek státu, </a:t>
            </a:r>
            <a:r>
              <a:rPr lang="cs-CZ" dirty="0"/>
              <a:t>státních fondů, Regionálních rad regionů </a:t>
            </a:r>
            <a:r>
              <a:rPr lang="cs-CZ" dirty="0" smtClean="0"/>
              <a:t>soudržnosti a </a:t>
            </a:r>
            <a:r>
              <a:rPr lang="cs-CZ" dirty="0"/>
              <a:t>u ostatních státních organizací, u poskytovatelů veřejné finanční </a:t>
            </a:r>
            <a:r>
              <a:rPr lang="cs-CZ" dirty="0" smtClean="0"/>
              <a:t>podpory, </a:t>
            </a:r>
            <a:r>
              <a:rPr lang="cs-CZ" dirty="0"/>
              <a:t>u žadatelů o veřejnou finanční podporu a u příjemců této podpory,</a:t>
            </a:r>
          </a:p>
          <a:p>
            <a:pPr marL="176213" indent="0">
              <a:buNone/>
            </a:pPr>
            <a:r>
              <a:rPr lang="cs-CZ" dirty="0"/>
              <a:t>• správce kapitoly státního rozpočtu u příspěvkových organizací a organizačních složek státu ve </a:t>
            </a:r>
            <a:r>
              <a:rPr lang="cs-CZ" dirty="0" smtClean="0"/>
              <a:t>své působnosti</a:t>
            </a:r>
            <a:r>
              <a:rPr lang="cs-CZ" dirty="0"/>
              <a:t>,</a:t>
            </a:r>
          </a:p>
          <a:p>
            <a:pPr marL="176213" indent="0">
              <a:buNone/>
            </a:pPr>
            <a:r>
              <a:rPr lang="cs-CZ" dirty="0"/>
              <a:t>• poskytovatel veřejné finanční podpory u žadatelů o veřejnou finanční podporu nebo u příjemců </a:t>
            </a:r>
            <a:r>
              <a:rPr lang="cs-CZ" dirty="0" smtClean="0"/>
              <a:t>této podpory</a:t>
            </a:r>
            <a:r>
              <a:rPr lang="cs-CZ" dirty="0"/>
              <a:t>,</a:t>
            </a:r>
          </a:p>
          <a:p>
            <a:pPr marL="176213" indent="0">
              <a:buNone/>
            </a:pPr>
            <a:r>
              <a:rPr lang="cs-CZ" dirty="0"/>
              <a:t>• řídicí orgán a platební agentura u kontrolovaných osob na všech úrovních realizace </a:t>
            </a:r>
            <a:r>
              <a:rPr lang="cs-CZ" dirty="0" smtClean="0"/>
              <a:t>finančních </a:t>
            </a:r>
            <a:r>
              <a:rPr lang="pl-PL" dirty="0" smtClean="0"/>
              <a:t>prostředků </a:t>
            </a:r>
            <a:r>
              <a:rPr lang="pl-PL" dirty="0"/>
              <a:t>z rozpočtu </a:t>
            </a:r>
            <a:r>
              <a:rPr lang="pl-PL" dirty="0" smtClean="0"/>
              <a:t>EU, </a:t>
            </a:r>
            <a:r>
              <a:rPr lang="pl-PL" dirty="0"/>
              <a:t>a</a:t>
            </a:r>
          </a:p>
          <a:p>
            <a:pPr marL="176213" indent="0">
              <a:buNone/>
            </a:pPr>
            <a:r>
              <a:rPr lang="cs-CZ" dirty="0"/>
              <a:t>• </a:t>
            </a:r>
            <a:r>
              <a:rPr lang="cs-CZ" dirty="0" smtClean="0"/>
              <a:t>USC u příspěvkových organizací ve </a:t>
            </a:r>
            <a:r>
              <a:rPr lang="cs-CZ" dirty="0"/>
              <a:t>své působnosti, u žadatelů o </a:t>
            </a:r>
            <a:r>
              <a:rPr lang="cs-CZ" dirty="0" smtClean="0"/>
              <a:t>veřejnou </a:t>
            </a:r>
            <a:r>
              <a:rPr lang="pl-PL" dirty="0" smtClean="0"/>
              <a:t>finanční </a:t>
            </a:r>
            <a:r>
              <a:rPr lang="pl-PL" dirty="0"/>
              <a:t>podporu nebo u příjemců této podpory.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1231106"/>
          </a:xfrm>
        </p:spPr>
        <p:txBody>
          <a:bodyPr/>
          <a:lstStyle/>
          <a:p>
            <a:pPr marL="176213" indent="0"/>
            <a:r>
              <a:rPr lang="cs-CZ" sz="2000" dirty="0"/>
              <a:t>B ) Informace o výsledcích vykonaných veřejnosprávních kontrol</a:t>
            </a:r>
            <a:br>
              <a:rPr lang="cs-CZ" sz="20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526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0">
              <a:buNone/>
            </a:pPr>
            <a:r>
              <a:rPr lang="cs-CZ" dirty="0"/>
              <a:t>Orgán </a:t>
            </a:r>
            <a:r>
              <a:rPr lang="cs-CZ" dirty="0" smtClean="0"/>
              <a:t>VS, </a:t>
            </a:r>
            <a:r>
              <a:rPr lang="cs-CZ" dirty="0"/>
              <a:t>který vykonal ve sledovaném období </a:t>
            </a:r>
            <a:r>
              <a:rPr lang="cs-CZ" dirty="0" smtClean="0"/>
              <a:t>VSK, </a:t>
            </a:r>
            <a:r>
              <a:rPr lang="cs-CZ" dirty="0"/>
              <a:t>vykazuje tyto údaje</a:t>
            </a:r>
            <a:r>
              <a:rPr lang="cs-CZ" dirty="0" smtClean="0"/>
              <a:t>:</a:t>
            </a:r>
          </a:p>
          <a:p>
            <a:pPr marL="176213" indent="0">
              <a:buNone/>
            </a:pPr>
            <a:endParaRPr lang="cs-CZ" dirty="0"/>
          </a:p>
          <a:p>
            <a:pPr marL="519113" indent="-342900">
              <a:buAutoNum type="alphaLcParenR"/>
            </a:pPr>
            <a:r>
              <a:rPr lang="cs-CZ" b="1" dirty="0" smtClean="0"/>
              <a:t>Počet </a:t>
            </a:r>
            <a:r>
              <a:rPr lang="cs-CZ" b="1" dirty="0"/>
              <a:t>ukončených </a:t>
            </a:r>
            <a:r>
              <a:rPr lang="cs-CZ" b="1" dirty="0" smtClean="0"/>
              <a:t>VSK, </a:t>
            </a:r>
            <a:r>
              <a:rPr lang="cs-CZ" b="1" dirty="0"/>
              <a:t>které byly obsažené v plánu </a:t>
            </a:r>
            <a:r>
              <a:rPr lang="cs-CZ" b="1" dirty="0" smtClean="0"/>
              <a:t>kontrol </a:t>
            </a:r>
            <a:r>
              <a:rPr lang="cs-CZ" dirty="0" smtClean="0">
                <a:solidFill>
                  <a:srgbClr val="FF0000"/>
                </a:solidFill>
              </a:rPr>
              <a:t>(číslo)</a:t>
            </a:r>
          </a:p>
          <a:p>
            <a:pPr marL="176213" indent="0">
              <a:buNone/>
            </a:pPr>
            <a:r>
              <a:rPr lang="cs-CZ" dirty="0" smtClean="0"/>
              <a:t>- orgán, který vykonává VSK, je kontrolní orgán podle kontrolního řádu = povinnost plán podle § 27 / všechny kde postup podle kontrol. řádu </a:t>
            </a:r>
          </a:p>
          <a:p>
            <a:pPr marL="176213" indent="0">
              <a:buNone/>
            </a:pPr>
            <a:r>
              <a:rPr lang="cs-CZ" dirty="0" smtClean="0"/>
              <a:t>- bez výkazu vnitřních kontrol ani kontrol ESI fondů v IS (MS2014</a:t>
            </a:r>
            <a:r>
              <a:rPr lang="en-US" dirty="0" smtClean="0"/>
              <a:t>+</a:t>
            </a:r>
            <a:r>
              <a:rPr lang="cs-CZ" dirty="0" smtClean="0"/>
              <a:t>)</a:t>
            </a:r>
          </a:p>
          <a:p>
            <a:pPr marL="176213" indent="0">
              <a:buNone/>
            </a:pPr>
            <a:r>
              <a:rPr lang="cs-CZ" b="1" dirty="0"/>
              <a:t>b) Počet ukončených </a:t>
            </a:r>
            <a:r>
              <a:rPr lang="cs-CZ" b="1" dirty="0" smtClean="0"/>
              <a:t>VSK, </a:t>
            </a:r>
            <a:r>
              <a:rPr lang="cs-CZ" b="1" dirty="0"/>
              <a:t>které nebyly obsažené v plánu </a:t>
            </a:r>
            <a:r>
              <a:rPr lang="cs-CZ" b="1" dirty="0" smtClean="0"/>
              <a:t>kontrol </a:t>
            </a:r>
            <a:r>
              <a:rPr lang="cs-CZ" dirty="0">
                <a:solidFill>
                  <a:srgbClr val="FF0000"/>
                </a:solidFill>
              </a:rPr>
              <a:t>(číslo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76213" indent="0">
              <a:buNone/>
            </a:pPr>
            <a:r>
              <a:rPr lang="cs-CZ" dirty="0" smtClean="0"/>
              <a:t>-  </a:t>
            </a:r>
            <a:r>
              <a:rPr lang="cs-CZ" dirty="0" err="1" smtClean="0"/>
              <a:t>ext</a:t>
            </a:r>
            <a:r>
              <a:rPr lang="cs-CZ" dirty="0" smtClean="0"/>
              <a:t>. podnět, vnitřní potřeby organizace</a:t>
            </a:r>
          </a:p>
          <a:p>
            <a:pPr marL="176213" indent="0">
              <a:buNone/>
            </a:pPr>
            <a:r>
              <a:rPr lang="cs-CZ" dirty="0" smtClean="0"/>
              <a:t>- získat ucelené </a:t>
            </a:r>
            <a:r>
              <a:rPr lang="cs-CZ" dirty="0" err="1" smtClean="0"/>
              <a:t>info</a:t>
            </a:r>
            <a:r>
              <a:rPr lang="cs-CZ" dirty="0" smtClean="0"/>
              <a:t> o kontrolní činnosti (jak plánovat) </a:t>
            </a:r>
          </a:p>
          <a:p>
            <a:pPr marL="176213" indent="0">
              <a:buNone/>
            </a:pPr>
            <a:r>
              <a:rPr lang="cs-CZ" dirty="0" smtClean="0"/>
              <a:t>- ulehčit </a:t>
            </a:r>
            <a:r>
              <a:rPr lang="cs-CZ" dirty="0" err="1" smtClean="0"/>
              <a:t>admin</a:t>
            </a:r>
            <a:r>
              <a:rPr lang="cs-CZ" dirty="0" smtClean="0"/>
              <a:t>. zátěže kontrol. osob, naplňuje princip jednotného auditu </a:t>
            </a:r>
          </a:p>
          <a:p>
            <a:pPr marL="176213" indent="0">
              <a:buNone/>
            </a:pPr>
            <a:r>
              <a:rPr lang="cs-CZ" b="1" dirty="0" smtClean="0"/>
              <a:t>c) Počet </a:t>
            </a:r>
            <a:r>
              <a:rPr lang="cs-CZ" b="1" dirty="0"/>
              <a:t>zaměstnanců, kterým bylo vydáno pověření k výkonu </a:t>
            </a:r>
            <a:r>
              <a:rPr lang="cs-CZ" b="1" dirty="0" smtClean="0"/>
              <a:t>VSK </a:t>
            </a:r>
            <a:r>
              <a:rPr lang="cs-CZ" dirty="0">
                <a:solidFill>
                  <a:srgbClr val="FF0000"/>
                </a:solidFill>
              </a:rPr>
              <a:t>(číslo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76213" indent="0">
              <a:buNone/>
            </a:pPr>
            <a:r>
              <a:rPr lang="cs-CZ" dirty="0" smtClean="0"/>
              <a:t>- jaká kapacita k zajištění výkonu VSK / </a:t>
            </a:r>
            <a:r>
              <a:rPr lang="cs-CZ" dirty="0" err="1" smtClean="0"/>
              <a:t>kontr.orgány</a:t>
            </a:r>
            <a:r>
              <a:rPr lang="cs-CZ" dirty="0" smtClean="0"/>
              <a:t> upozorňují na </a:t>
            </a:r>
            <a:r>
              <a:rPr lang="cs-CZ" dirty="0" err="1" smtClean="0"/>
              <a:t>personal</a:t>
            </a:r>
            <a:r>
              <a:rPr lang="cs-CZ" dirty="0" smtClean="0"/>
              <a:t>. podhodnocení</a:t>
            </a:r>
          </a:p>
          <a:p>
            <a:pPr marL="176213" indent="0">
              <a:buNone/>
            </a:pPr>
            <a:r>
              <a:rPr lang="cs-CZ" dirty="0" smtClean="0"/>
              <a:t>- sledování v čase = evidování počtu zaměstnanců = výkonnost kontrol </a:t>
            </a:r>
            <a:r>
              <a:rPr lang="cs-CZ" dirty="0" err="1" smtClean="0"/>
              <a:t>syst</a:t>
            </a:r>
            <a:r>
              <a:rPr lang="cs-CZ" dirty="0" smtClean="0"/>
              <a:t>.</a:t>
            </a:r>
          </a:p>
          <a:p>
            <a:pPr marL="176213" indent="0">
              <a:buNone/>
            </a:pPr>
            <a:r>
              <a:rPr lang="cs-CZ" dirty="0" smtClean="0"/>
              <a:t>- min. alespoň jedno pověření ke kontrole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307777"/>
          </a:xfrm>
        </p:spPr>
        <p:txBody>
          <a:bodyPr/>
          <a:lstStyle/>
          <a:p>
            <a:r>
              <a:rPr lang="cs-CZ" sz="2000" dirty="0" smtClean="0"/>
              <a:t>B</a:t>
            </a:r>
            <a:r>
              <a:rPr lang="cs-CZ" sz="2000" dirty="0"/>
              <a:t>) Informace o výsledcích vykonaných veřejnosprávních kontrol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022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0">
              <a:buNone/>
            </a:pPr>
            <a:r>
              <a:rPr lang="cs-CZ" b="1" dirty="0"/>
              <a:t>d) Určení oblastí, ve kterých byly </a:t>
            </a:r>
            <a:r>
              <a:rPr lang="cs-CZ" b="1" dirty="0" smtClean="0"/>
              <a:t>VSK podle </a:t>
            </a:r>
            <a:r>
              <a:rPr lang="cs-CZ" b="1" dirty="0"/>
              <a:t>ustanovení § 7 odst. 2 písm. a), § 8 odst. 1 a § 9 odst. 1 zákona o finanční kontrole zjištěny nedostatky s významným rizikem pro hospodaření s veřejnými </a:t>
            </a:r>
            <a:r>
              <a:rPr lang="cs-CZ" b="1" dirty="0" smtClean="0"/>
              <a:t>prostředky </a:t>
            </a:r>
            <a:r>
              <a:rPr lang="cs-CZ" dirty="0" smtClean="0">
                <a:solidFill>
                  <a:srgbClr val="FF0000"/>
                </a:solidFill>
              </a:rPr>
              <a:t>(výběr z možností)</a:t>
            </a:r>
            <a:endParaRPr lang="cs-CZ" dirty="0">
              <a:solidFill>
                <a:srgbClr val="FF0000"/>
              </a:solidFill>
            </a:endParaRPr>
          </a:p>
          <a:p>
            <a:pPr marL="176213" indent="0">
              <a:buNone/>
            </a:pPr>
            <a:r>
              <a:rPr lang="cs-CZ" dirty="0" smtClean="0"/>
              <a:t>- nedostatky </a:t>
            </a:r>
            <a:r>
              <a:rPr lang="cs-CZ" dirty="0"/>
              <a:t>při VSK u podřízených organizací nebo při kontrole MF u </a:t>
            </a:r>
            <a:r>
              <a:rPr lang="cs-CZ" dirty="0" err="1"/>
              <a:t>oss</a:t>
            </a:r>
            <a:r>
              <a:rPr lang="cs-CZ" dirty="0"/>
              <a:t>, státních fondů, Regionálních rad regionů soudržnosti </a:t>
            </a:r>
            <a:r>
              <a:rPr lang="pl-PL" dirty="0"/>
              <a:t>a u ostatních státních organizací.</a:t>
            </a:r>
          </a:p>
          <a:p>
            <a:pPr marL="176213" indent="0">
              <a:buNone/>
            </a:pPr>
            <a:r>
              <a:rPr lang="cs-CZ" dirty="0" smtClean="0"/>
              <a:t>- „</a:t>
            </a:r>
            <a:r>
              <a:rPr lang="cs-CZ" dirty="0"/>
              <a:t>zjištěný nedostatek“ - pochybení kontrolované osoby představující porušení právních předpisů, porušení podmínek poskytnutí dotace nebo podmínek stanovených podřízené organizaci jejím zřizovatelem </a:t>
            </a:r>
          </a:p>
          <a:p>
            <a:pPr marL="176213" indent="0">
              <a:buNone/>
            </a:pPr>
            <a:r>
              <a:rPr lang="cs-CZ" dirty="0" smtClean="0"/>
              <a:t>- posouzení </a:t>
            </a:r>
            <a:r>
              <a:rPr lang="cs-CZ" dirty="0"/>
              <a:t>významnosti rizika (relativní) – orgán VS / Riziko – událost</a:t>
            </a:r>
          </a:p>
          <a:p>
            <a:pPr marL="176213" indent="0">
              <a:buNone/>
            </a:pPr>
            <a:r>
              <a:rPr lang="cs-CZ" dirty="0" smtClean="0"/>
              <a:t>- neurčujeme </a:t>
            </a:r>
            <a:r>
              <a:rPr lang="cs-CZ" dirty="0"/>
              <a:t>konkrétní zjištění – </a:t>
            </a:r>
            <a:r>
              <a:rPr lang="cs-CZ" dirty="0" smtClean="0"/>
              <a:t>oblasti - (</a:t>
            </a:r>
            <a:r>
              <a:rPr lang="cs-CZ" dirty="0"/>
              <a:t>pro metod. a </a:t>
            </a:r>
            <a:r>
              <a:rPr lang="cs-CZ" dirty="0" err="1"/>
              <a:t>legisl</a:t>
            </a:r>
            <a:r>
              <a:rPr lang="cs-CZ" dirty="0"/>
              <a:t>. činnost) – nemusí se jednat o ZZ dle § 22 odst. </a:t>
            </a:r>
            <a:r>
              <a:rPr lang="cs-CZ" dirty="0" smtClean="0"/>
              <a:t>5</a:t>
            </a:r>
            <a:endParaRPr lang="cs-CZ" b="1" dirty="0"/>
          </a:p>
          <a:p>
            <a:pPr marL="176213" indent="0">
              <a:buNone/>
            </a:pPr>
            <a:r>
              <a:rPr lang="cs-CZ" b="1" dirty="0"/>
              <a:t>e) Určení oblastí, ve kterých bylo veřejnosprávní kontrolou podle ustanovení § 7 odst. 2 písm. a), § 8 odst. 1 a § 9 odst. 1 zákona o finanční kontrole zjištěno nejvíce </a:t>
            </a:r>
            <a:r>
              <a:rPr lang="cs-CZ" b="1" dirty="0" smtClean="0"/>
              <a:t>nedostatků </a:t>
            </a:r>
            <a:r>
              <a:rPr lang="cs-CZ" dirty="0">
                <a:solidFill>
                  <a:srgbClr val="FF0000"/>
                </a:solidFill>
              </a:rPr>
              <a:t>(výběr z možností)</a:t>
            </a:r>
          </a:p>
          <a:p>
            <a:pPr marL="176213" indent="0">
              <a:buNone/>
            </a:pPr>
            <a:r>
              <a:rPr lang="cs-CZ" dirty="0" smtClean="0"/>
              <a:t>- nedostatky </a:t>
            </a:r>
            <a:r>
              <a:rPr lang="cs-CZ" dirty="0"/>
              <a:t>při VSK u podřízených organizací nebo při kontrole MF u </a:t>
            </a:r>
            <a:r>
              <a:rPr lang="cs-CZ" dirty="0" err="1"/>
              <a:t>oss</a:t>
            </a:r>
            <a:r>
              <a:rPr lang="cs-CZ" dirty="0"/>
              <a:t>, státních fondů, Regionálních rad regionů soudržnosti </a:t>
            </a:r>
            <a:r>
              <a:rPr lang="pl-PL" dirty="0"/>
              <a:t>a u ostatních státních organizací.</a:t>
            </a:r>
          </a:p>
          <a:p>
            <a:pPr marL="176213" indent="0">
              <a:buNone/>
            </a:pPr>
            <a:r>
              <a:rPr lang="cs-CZ" dirty="0"/>
              <a:t>- „zjištěný nedostatek“ - pochybení kontrolované osoby představující porušení právních předpisů, porušení podmínek poskytnutí dotace nebo podmínek stanovených podřízené organizaci jejím zřizovatelem </a:t>
            </a:r>
          </a:p>
          <a:p>
            <a:pPr marL="176213" indent="0">
              <a:buNone/>
            </a:pPr>
            <a:r>
              <a:rPr lang="cs-CZ" dirty="0"/>
              <a:t>- posouzení významnosti rizika (relativní) – orgán VS / Riziko – událost</a:t>
            </a:r>
          </a:p>
          <a:p>
            <a:pPr marL="176213" indent="0">
              <a:buNone/>
            </a:pPr>
            <a:r>
              <a:rPr lang="cs-CZ" dirty="0"/>
              <a:t>- neurčujeme konkrétní zjištění – oblasti - (pro metod. a </a:t>
            </a:r>
            <a:r>
              <a:rPr lang="cs-CZ" dirty="0" err="1"/>
              <a:t>legisl</a:t>
            </a:r>
            <a:r>
              <a:rPr lang="cs-CZ" dirty="0"/>
              <a:t>. činnost)</a:t>
            </a:r>
            <a:endParaRPr lang="cs-CZ" b="1" dirty="0" smtClean="0"/>
          </a:p>
          <a:p>
            <a:pPr marL="176213" indent="0">
              <a:buNone/>
            </a:pPr>
            <a:endParaRPr lang="cs-CZ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307777"/>
          </a:xfrm>
        </p:spPr>
        <p:txBody>
          <a:bodyPr/>
          <a:lstStyle/>
          <a:p>
            <a:r>
              <a:rPr lang="cs-CZ" sz="2000" dirty="0" smtClean="0"/>
              <a:t>B</a:t>
            </a:r>
            <a:r>
              <a:rPr lang="cs-CZ" sz="2000" dirty="0"/>
              <a:t>) Informace o výsledcích vykonaných veřejnosprávních kontrol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368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0">
              <a:buNone/>
            </a:pPr>
            <a:r>
              <a:rPr lang="cs-CZ" b="1" dirty="0"/>
              <a:t>f) Určení oblastí, ve kterých byly </a:t>
            </a:r>
            <a:r>
              <a:rPr lang="cs-CZ" b="1" dirty="0" smtClean="0"/>
              <a:t>VSK </a:t>
            </a:r>
            <a:r>
              <a:rPr lang="cs-CZ" b="1" dirty="0"/>
              <a:t>podle ustanovení § 7 odst. 2 písm. b) a c), § 8 odst. 2, § 8a a § 9 odst. 2 zákona o finanční kontrole zjištěny nedostatky s významným rizikem pro hospodaření s veřejnými </a:t>
            </a:r>
            <a:r>
              <a:rPr lang="cs-CZ" b="1" dirty="0" smtClean="0"/>
              <a:t>prostředky </a:t>
            </a:r>
            <a:r>
              <a:rPr lang="cs-CZ" dirty="0">
                <a:solidFill>
                  <a:srgbClr val="FF0000"/>
                </a:solidFill>
              </a:rPr>
              <a:t>(výběr z možností)</a:t>
            </a:r>
          </a:p>
          <a:p>
            <a:pPr marL="176213" indent="0">
              <a:buNone/>
            </a:pPr>
            <a:r>
              <a:rPr lang="cs-CZ" dirty="0" smtClean="0"/>
              <a:t>- určení </a:t>
            </a:r>
            <a:r>
              <a:rPr lang="cs-CZ" dirty="0"/>
              <a:t>oblastí, ve kterých byly </a:t>
            </a:r>
            <a:r>
              <a:rPr lang="cs-CZ" dirty="0" smtClean="0"/>
              <a:t>zjištěny nedostatky </a:t>
            </a:r>
            <a:r>
              <a:rPr lang="cs-CZ" dirty="0"/>
              <a:t>při </a:t>
            </a:r>
            <a:r>
              <a:rPr lang="cs-CZ" dirty="0" smtClean="0"/>
              <a:t>VSK </a:t>
            </a:r>
            <a:r>
              <a:rPr lang="cs-CZ" dirty="0"/>
              <a:t>veřejné finanční podpory (např. dotace) u poskytovatele</a:t>
            </a:r>
          </a:p>
          <a:p>
            <a:pPr marL="176213" indent="0">
              <a:buNone/>
            </a:pPr>
            <a:r>
              <a:rPr lang="cs-CZ" dirty="0" smtClean="0"/>
              <a:t>- veřejné </a:t>
            </a:r>
            <a:r>
              <a:rPr lang="cs-CZ" dirty="0"/>
              <a:t>finanční kontroly (kontrola </a:t>
            </a:r>
            <a:r>
              <a:rPr lang="cs-CZ" dirty="0" smtClean="0"/>
              <a:t>MF), </a:t>
            </a:r>
            <a:r>
              <a:rPr lang="cs-CZ" dirty="0"/>
              <a:t>u příjemce veřejné finanční podpory nebo </a:t>
            </a:r>
            <a:r>
              <a:rPr lang="cs-CZ" dirty="0" smtClean="0"/>
              <a:t>u </a:t>
            </a:r>
            <a:r>
              <a:rPr lang="pl-PL" dirty="0" smtClean="0"/>
              <a:t>žadatele </a:t>
            </a:r>
            <a:r>
              <a:rPr lang="pl-PL" dirty="0"/>
              <a:t>o veřejnou finanční </a:t>
            </a:r>
            <a:r>
              <a:rPr lang="pl-PL" dirty="0" smtClean="0"/>
              <a:t>podporu</a:t>
            </a:r>
          </a:p>
          <a:p>
            <a:pPr marL="176213" indent="0">
              <a:buNone/>
            </a:pPr>
            <a:r>
              <a:rPr lang="cs-CZ" dirty="0"/>
              <a:t>- „zjištěný nedostatek“ - pochybení kontrolované osoby představující porušení právních předpisů, porušení podmínek poskytnutí dotace nebo podmínek stanovených podřízené organizaci jejím zřizovatelem </a:t>
            </a:r>
          </a:p>
          <a:p>
            <a:pPr marL="176213" indent="0">
              <a:buNone/>
            </a:pPr>
            <a:r>
              <a:rPr lang="cs-CZ" dirty="0"/>
              <a:t>- posouzení významnosti rizika (relativní) – orgán VS / Riziko – událost</a:t>
            </a:r>
          </a:p>
          <a:p>
            <a:pPr marL="176213" indent="0">
              <a:buNone/>
            </a:pPr>
            <a:r>
              <a:rPr lang="cs-CZ" dirty="0"/>
              <a:t>- neurčujeme konkrétní zjištění – oblasti - (pro metod. a </a:t>
            </a:r>
            <a:r>
              <a:rPr lang="cs-CZ" dirty="0" err="1"/>
              <a:t>legisl</a:t>
            </a:r>
            <a:r>
              <a:rPr lang="cs-CZ" dirty="0"/>
              <a:t>. činnost</a:t>
            </a:r>
            <a:r>
              <a:rPr lang="cs-CZ" dirty="0" smtClean="0"/>
              <a:t>) </a:t>
            </a:r>
            <a:r>
              <a:rPr lang="cs-CZ" dirty="0"/>
              <a:t>) – nemusí se jednat o ZZ dle § 22 odst. 5</a:t>
            </a:r>
            <a:endParaRPr lang="cs-CZ" b="1" dirty="0"/>
          </a:p>
          <a:p>
            <a:pPr marL="176213" indent="0">
              <a:buNone/>
            </a:pPr>
            <a:r>
              <a:rPr lang="cs-CZ" b="1" dirty="0" smtClean="0"/>
              <a:t>g</a:t>
            </a:r>
            <a:r>
              <a:rPr lang="cs-CZ" b="1" dirty="0"/>
              <a:t>) Určení oblastí, ve kterých bylo </a:t>
            </a:r>
            <a:r>
              <a:rPr lang="cs-CZ" b="1" dirty="0" smtClean="0"/>
              <a:t>VSK podle </a:t>
            </a:r>
            <a:r>
              <a:rPr lang="cs-CZ" b="1" dirty="0"/>
              <a:t>ustanovení § 7 odst. 2 písm. b) a c), § 8 odst. 2, § 8a a § 9 odst. 2 zákona o finanční kontrole zjištěno nejvíc </a:t>
            </a:r>
            <a:r>
              <a:rPr lang="cs-CZ" b="1" dirty="0" smtClean="0"/>
              <a:t>nedostatků </a:t>
            </a:r>
            <a:r>
              <a:rPr lang="cs-CZ" dirty="0">
                <a:solidFill>
                  <a:srgbClr val="FF0000"/>
                </a:solidFill>
              </a:rPr>
              <a:t>(výběr z možností</a:t>
            </a:r>
            <a:r>
              <a:rPr lang="cs-CZ" dirty="0" smtClean="0">
                <a:solidFill>
                  <a:srgbClr val="FF0000"/>
                </a:solidFill>
              </a:rPr>
              <a:t>) 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76213" indent="0">
              <a:buNone/>
            </a:pPr>
            <a:r>
              <a:rPr lang="cs-CZ" dirty="0" smtClean="0"/>
              <a:t>- v rámci všech VSK veřejné </a:t>
            </a:r>
            <a:r>
              <a:rPr lang="cs-CZ" dirty="0" err="1" smtClean="0"/>
              <a:t>fin</a:t>
            </a:r>
            <a:r>
              <a:rPr lang="cs-CZ" dirty="0" smtClean="0"/>
              <a:t>. podpory (</a:t>
            </a:r>
            <a:r>
              <a:rPr lang="cs-CZ" dirty="0" err="1" smtClean="0"/>
              <a:t>np</a:t>
            </a:r>
            <a:r>
              <a:rPr lang="cs-CZ" dirty="0" smtClean="0"/>
              <a:t>. dotace), MF kontroluje u příjemce nebo žadatele</a:t>
            </a:r>
          </a:p>
          <a:p>
            <a:pPr>
              <a:buFontTx/>
              <a:buChar char="-"/>
            </a:pPr>
            <a:r>
              <a:rPr lang="cs-CZ" dirty="0" smtClean="0"/>
              <a:t>posouzení naplnění definice pochybení - na kontrol. Orgánu</a:t>
            </a:r>
          </a:p>
          <a:p>
            <a:pPr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etod. činnost, legislativa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307777"/>
          </a:xfrm>
        </p:spPr>
        <p:txBody>
          <a:bodyPr/>
          <a:lstStyle/>
          <a:p>
            <a:r>
              <a:rPr lang="cs-CZ" sz="2000" dirty="0" smtClean="0"/>
              <a:t>B</a:t>
            </a:r>
            <a:r>
              <a:rPr lang="cs-CZ" sz="2000" dirty="0"/>
              <a:t>) Informace o výsledcích vykonaných veřejnosprávních kontrol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677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výjimka v </a:t>
            </a:r>
            <a:r>
              <a:rPr lang="cs-CZ" dirty="0"/>
              <a:t>ustanovení § 33 odst. 2 vyhlášky č. 416/2004 Sb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/>
              <a:t>dochází k odstranění duplicitní vykazovací </a:t>
            </a:r>
            <a:r>
              <a:rPr lang="cs-CZ" dirty="0" smtClean="0"/>
              <a:t>povinnosti výsledků finančních kontrol </a:t>
            </a:r>
            <a:r>
              <a:rPr lang="cs-CZ" dirty="0"/>
              <a:t>veřejné finanční podpory, které jsou v současnosti </a:t>
            </a:r>
            <a:r>
              <a:rPr lang="cs-CZ" dirty="0" smtClean="0"/>
              <a:t>povinně vykazovány </a:t>
            </a:r>
            <a:r>
              <a:rPr lang="cs-CZ" dirty="0"/>
              <a:t>v rámci monitorovacího systému ESI fondů (MS 2014</a:t>
            </a:r>
            <a:r>
              <a:rPr lang="cs-CZ" dirty="0" smtClean="0"/>
              <a:t>+).</a:t>
            </a:r>
          </a:p>
          <a:p>
            <a:pPr>
              <a:buFontTx/>
              <a:buChar char="-"/>
            </a:pPr>
            <a:r>
              <a:rPr lang="cs-CZ" dirty="0" smtClean="0"/>
              <a:t>MMR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odpory z ESI fondů – zjištění z kontrol</a:t>
            </a:r>
          </a:p>
          <a:p>
            <a:pPr>
              <a:buFontTx/>
              <a:buChar char="-"/>
            </a:pPr>
            <a:r>
              <a:rPr lang="cs-CZ" dirty="0" smtClean="0"/>
              <a:t>MF využívá údaje z MS2014 – slouží jako  podklady pro zprávu o výsledcích finančních kontrol</a:t>
            </a:r>
          </a:p>
          <a:p>
            <a:pPr marL="176213" indent="0">
              <a:buNone/>
            </a:pPr>
            <a:r>
              <a:rPr lang="en-US" dirty="0" smtClean="0"/>
              <a:t>- </a:t>
            </a:r>
            <a:r>
              <a:rPr lang="cs-CZ" dirty="0" smtClean="0"/>
              <a:t>   </a:t>
            </a:r>
            <a:r>
              <a:rPr lang="en-US" dirty="0" smtClean="0"/>
              <a:t>c</a:t>
            </a:r>
            <a:r>
              <a:rPr lang="cs-CZ" dirty="0" smtClean="0"/>
              <a:t>o se v MS2014</a:t>
            </a:r>
            <a:r>
              <a:rPr lang="en-US" dirty="0" smtClean="0"/>
              <a:t>+ </a:t>
            </a:r>
            <a:r>
              <a:rPr lang="en-US" dirty="0" err="1" smtClean="0"/>
              <a:t>nevykazuje</a:t>
            </a:r>
            <a:r>
              <a:rPr lang="cs-CZ" dirty="0" smtClean="0"/>
              <a:t>, </a:t>
            </a:r>
            <a:r>
              <a:rPr lang="en-US" dirty="0" smtClean="0"/>
              <a:t>je </a:t>
            </a:r>
            <a:r>
              <a:rPr lang="en-US" dirty="0" err="1" smtClean="0"/>
              <a:t>po</a:t>
            </a:r>
            <a:r>
              <a:rPr lang="cs-CZ" dirty="0" smtClean="0"/>
              <a:t>čet zaměstnanců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307777"/>
          </a:xfrm>
        </p:spPr>
        <p:txBody>
          <a:bodyPr/>
          <a:lstStyle/>
          <a:p>
            <a:r>
              <a:rPr lang="cs-CZ" sz="2000" b="0" dirty="0" smtClean="0"/>
              <a:t>Finanční kontroly </a:t>
            </a:r>
            <a:r>
              <a:rPr lang="cs-CZ" sz="2000" b="0" dirty="0"/>
              <a:t>vykazované v MS 2014+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5248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Orgány veřejné správy, které zřídily nezávislý útvar IA </a:t>
            </a:r>
          </a:p>
          <a:p>
            <a:r>
              <a:rPr lang="cs-CZ" dirty="0" smtClean="0"/>
              <a:t> k zajištění IA pověřili konkrétního zaměstnance</a:t>
            </a:r>
          </a:p>
          <a:p>
            <a:endParaRPr lang="cs-CZ" dirty="0"/>
          </a:p>
          <a:p>
            <a:pPr marL="519113" indent="-342900">
              <a:buAutoNum type="alphaLcParenR"/>
            </a:pPr>
            <a:r>
              <a:rPr lang="cs-CZ" b="1" dirty="0" smtClean="0"/>
              <a:t>Informace </a:t>
            </a:r>
            <a:r>
              <a:rPr lang="cs-CZ" b="1" dirty="0"/>
              <a:t>o výsledcích vykonaných interních </a:t>
            </a:r>
            <a:r>
              <a:rPr lang="cs-CZ" b="1" dirty="0" smtClean="0"/>
              <a:t>auditů </a:t>
            </a:r>
            <a:r>
              <a:rPr lang="cs-CZ" dirty="0" smtClean="0">
                <a:solidFill>
                  <a:srgbClr val="FF0000"/>
                </a:solidFill>
              </a:rPr>
              <a:t>(číslo)</a:t>
            </a:r>
          </a:p>
          <a:p>
            <a:pPr marL="176213" indent="0">
              <a:buNone/>
            </a:pPr>
            <a:r>
              <a:rPr lang="cs-CZ" dirty="0" smtClean="0"/>
              <a:t>- počet </a:t>
            </a:r>
            <a:r>
              <a:rPr lang="cs-CZ" dirty="0"/>
              <a:t>všech ukončených auditů ve sledovaném roce. Podle ustanovení § 30 </a:t>
            </a:r>
            <a:r>
              <a:rPr lang="cs-CZ" dirty="0" smtClean="0"/>
              <a:t>zákona o FK </a:t>
            </a:r>
            <a:r>
              <a:rPr lang="cs-CZ" dirty="0"/>
              <a:t>se </a:t>
            </a:r>
            <a:r>
              <a:rPr lang="cs-CZ" dirty="0" smtClean="0"/>
              <a:t>IA </a:t>
            </a:r>
            <a:r>
              <a:rPr lang="cs-CZ" dirty="0"/>
              <a:t>v orgánu veřejné správy vykonává v souladu s ročním </a:t>
            </a:r>
            <a:r>
              <a:rPr lang="cs-CZ" dirty="0" smtClean="0"/>
              <a:t>plánem IA / nezahrnuje konzultace, poradenské výsledky</a:t>
            </a:r>
            <a:endParaRPr lang="cs-CZ" b="1" dirty="0" smtClean="0"/>
          </a:p>
          <a:p>
            <a:pPr marL="176213" indent="0">
              <a:buNone/>
            </a:pPr>
            <a:r>
              <a:rPr lang="cs-CZ" b="1" dirty="0" smtClean="0"/>
              <a:t>b) </a:t>
            </a:r>
            <a:r>
              <a:rPr lang="cs-CZ" b="1" dirty="0"/>
              <a:t>Počet ukončených </a:t>
            </a:r>
            <a:r>
              <a:rPr lang="cs-CZ" b="1" dirty="0" smtClean="0"/>
              <a:t>IA, </a:t>
            </a:r>
            <a:r>
              <a:rPr lang="cs-CZ" b="1" dirty="0"/>
              <a:t>které nebyly obsažené v ročním plánu interního </a:t>
            </a:r>
            <a:r>
              <a:rPr lang="cs-CZ" b="1" dirty="0" smtClean="0"/>
              <a:t>auditu - cíl je ucelená informace o stavu </a:t>
            </a:r>
            <a:r>
              <a:rPr lang="cs-CZ" dirty="0">
                <a:solidFill>
                  <a:srgbClr val="FF0000"/>
                </a:solidFill>
              </a:rPr>
              <a:t>(číslo)</a:t>
            </a:r>
          </a:p>
          <a:p>
            <a:pPr marL="176213" indent="0">
              <a:buNone/>
            </a:pPr>
            <a:r>
              <a:rPr lang="cs-CZ" b="1" dirty="0" smtClean="0"/>
              <a:t>- </a:t>
            </a:r>
            <a:r>
              <a:rPr lang="cs-CZ" dirty="0" smtClean="0"/>
              <a:t>interní nebo externí podnět (cíl získat přehled o plánování auditní činnosti ve VS</a:t>
            </a:r>
          </a:p>
          <a:p>
            <a:pPr marL="176213" indent="0">
              <a:buNone/>
            </a:pPr>
            <a:r>
              <a:rPr lang="cs-CZ" b="1" dirty="0" smtClean="0"/>
              <a:t>c) </a:t>
            </a:r>
            <a:r>
              <a:rPr lang="cs-CZ" b="1" dirty="0"/>
              <a:t>Průměrný roční přepočtený počet zaměstnanců, kteří vykonávali ve sledovaném roce </a:t>
            </a:r>
            <a:r>
              <a:rPr lang="cs-CZ" b="1" dirty="0" smtClean="0"/>
              <a:t>IA </a:t>
            </a:r>
            <a:r>
              <a:rPr lang="cs-CZ" dirty="0" smtClean="0">
                <a:solidFill>
                  <a:srgbClr val="FF0000"/>
                </a:solidFill>
              </a:rPr>
              <a:t>(celé číslo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  <a:p>
            <a:pPr marL="176213" indent="0">
              <a:buNone/>
            </a:pPr>
            <a:r>
              <a:rPr lang="cs-CZ" dirty="0" smtClean="0"/>
              <a:t>- jaká kapacita lidské práce – k zajištění IA</a:t>
            </a:r>
          </a:p>
          <a:p>
            <a:pPr marL="176213" indent="0">
              <a:buNone/>
            </a:pPr>
            <a:r>
              <a:rPr lang="cs-CZ" dirty="0" smtClean="0"/>
              <a:t>- pro </a:t>
            </a:r>
            <a:r>
              <a:rPr lang="cs-CZ" dirty="0"/>
              <a:t>výpočet se použije ustanovení § 15 vyhlášky č. 518/2004 Sb., kterou </a:t>
            </a:r>
            <a:r>
              <a:rPr lang="cs-CZ" dirty="0" smtClean="0"/>
              <a:t>se provádí </a:t>
            </a:r>
            <a:r>
              <a:rPr lang="cs-CZ" dirty="0"/>
              <a:t>zákon č. 435/2004 Sb., o zaměstnanosti, ve znění pozdějších předpisů</a:t>
            </a:r>
            <a:endParaRPr lang="cs-CZ" b="1" dirty="0" smtClean="0"/>
          </a:p>
          <a:p>
            <a:pPr marL="176213" indent="0">
              <a:buNone/>
            </a:pPr>
            <a:r>
              <a:rPr lang="cs-CZ" b="1" dirty="0" smtClean="0"/>
              <a:t>d) </a:t>
            </a:r>
            <a:r>
              <a:rPr lang="cs-CZ" b="1" dirty="0"/>
              <a:t>Informace o externím hodnocení kvality interního auditu, bylo-li </a:t>
            </a:r>
            <a:r>
              <a:rPr lang="cs-CZ" b="1" dirty="0" smtClean="0"/>
              <a:t>provedeno </a:t>
            </a:r>
            <a:r>
              <a:rPr lang="cs-CZ" dirty="0" smtClean="0">
                <a:solidFill>
                  <a:srgbClr val="FF0000"/>
                </a:solidFill>
              </a:rPr>
              <a:t>ANO/NE</a:t>
            </a:r>
          </a:p>
          <a:p>
            <a:pPr marL="176213" indent="0">
              <a:buNone/>
            </a:pPr>
            <a:r>
              <a:rPr lang="cs-CZ" dirty="0" smtClean="0"/>
              <a:t>- orgány, které podstoupily, zákon o FK povinnost neukládá / pokud – jakým způsobem</a:t>
            </a:r>
          </a:p>
          <a:p>
            <a:pPr marL="176213" indent="0">
              <a:buNone/>
            </a:pPr>
            <a:r>
              <a:rPr lang="cs-CZ" dirty="0" smtClean="0"/>
              <a:t>- zákl. rámec  nalezneme v mezinárodních standardech IA</a:t>
            </a:r>
          </a:p>
          <a:p>
            <a:pPr marL="176213" indent="0">
              <a:buNone/>
            </a:pPr>
            <a:r>
              <a:rPr lang="cs-CZ" dirty="0" smtClean="0"/>
              <a:t>- úvaha zakotvení </a:t>
            </a:r>
            <a:r>
              <a:rPr lang="cs-CZ" dirty="0" err="1" smtClean="0"/>
              <a:t>ext</a:t>
            </a:r>
            <a:r>
              <a:rPr lang="cs-CZ" dirty="0" smtClean="0"/>
              <a:t>. </a:t>
            </a:r>
            <a:r>
              <a:rPr lang="cs-CZ" dirty="0"/>
              <a:t>h</a:t>
            </a:r>
            <a:r>
              <a:rPr lang="cs-CZ" dirty="0" smtClean="0"/>
              <a:t>odnocení kvality do </a:t>
            </a:r>
            <a:r>
              <a:rPr lang="cs-CZ" dirty="0" err="1" smtClean="0"/>
              <a:t>legisl</a:t>
            </a:r>
            <a:r>
              <a:rPr lang="cs-CZ" dirty="0" smtClean="0"/>
              <a:t>. – </a:t>
            </a:r>
            <a:r>
              <a:rPr lang="cs-CZ" dirty="0" err="1" smtClean="0"/>
              <a:t>info</a:t>
            </a:r>
            <a:r>
              <a:rPr lang="cs-CZ" dirty="0" smtClean="0"/>
              <a:t> pro MF</a:t>
            </a:r>
          </a:p>
          <a:p>
            <a:pPr marL="176213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2164" y="581025"/>
            <a:ext cx="8938535" cy="307777"/>
          </a:xfrm>
        </p:spPr>
        <p:txBody>
          <a:bodyPr/>
          <a:lstStyle/>
          <a:p>
            <a:r>
              <a:rPr lang="cs-CZ" sz="2000" dirty="0" smtClean="0"/>
              <a:t>C) Informace </a:t>
            </a:r>
            <a:r>
              <a:rPr lang="cs-CZ" sz="2000" dirty="0"/>
              <a:t>o výsledcích vykonaných </a:t>
            </a:r>
            <a:r>
              <a:rPr lang="cs-CZ" sz="2000" dirty="0" smtClean="0"/>
              <a:t>IA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347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0">
              <a:buNone/>
            </a:pPr>
            <a:r>
              <a:rPr lang="cs-CZ" b="1" dirty="0"/>
              <a:t>e) Určení oblastí, ve kterých byly </a:t>
            </a:r>
            <a:r>
              <a:rPr lang="cs-CZ" b="1" dirty="0" smtClean="0"/>
              <a:t>IA zjištěny </a:t>
            </a:r>
            <a:r>
              <a:rPr lang="cs-CZ" b="1" dirty="0"/>
              <a:t>nedostatky s významným rizikem pro hospodaření s veřejnými </a:t>
            </a:r>
            <a:r>
              <a:rPr lang="cs-CZ" b="1" dirty="0" smtClean="0"/>
              <a:t>prostředky </a:t>
            </a:r>
            <a:r>
              <a:rPr lang="cs-CZ" dirty="0" smtClean="0">
                <a:solidFill>
                  <a:srgbClr val="FF0000"/>
                </a:solidFill>
              </a:rPr>
              <a:t>(výběr z možností)</a:t>
            </a:r>
          </a:p>
          <a:p>
            <a:pPr marL="176213" indent="0">
              <a:buNone/>
            </a:pPr>
            <a:r>
              <a:rPr lang="cs-CZ" b="1" dirty="0" smtClean="0"/>
              <a:t>- </a:t>
            </a:r>
            <a:r>
              <a:rPr lang="cs-CZ" dirty="0" smtClean="0"/>
              <a:t>posouzení na odborném úsudku IA / významnost relativní</a:t>
            </a:r>
          </a:p>
          <a:p>
            <a:pPr marL="176213" indent="0">
              <a:buNone/>
            </a:pPr>
            <a:r>
              <a:rPr lang="cs-CZ" dirty="0" smtClean="0"/>
              <a:t>- </a:t>
            </a:r>
            <a:r>
              <a:rPr lang="cs-CZ" dirty="0"/>
              <a:t>r</a:t>
            </a:r>
            <a:r>
              <a:rPr lang="cs-CZ" dirty="0" smtClean="0"/>
              <a:t>iziko událost / pouze oblasti (z přílohy č.1)</a:t>
            </a:r>
          </a:p>
          <a:p>
            <a:pPr marL="176213" indent="0">
              <a:buNone/>
            </a:pPr>
            <a:r>
              <a:rPr lang="cs-CZ" dirty="0" smtClean="0"/>
              <a:t>- pro vykázání nedostatků s významným rizikem (při hospodaření s veřejnými prostředky) posoudí IA / nemusí se jednat o ZZ podle ustanovení </a:t>
            </a:r>
            <a:r>
              <a:rPr lang="cs-CZ" dirty="0"/>
              <a:t>§ 22 odst. </a:t>
            </a:r>
            <a:r>
              <a:rPr lang="cs-CZ" dirty="0" smtClean="0"/>
              <a:t>5 ZFK</a:t>
            </a:r>
          </a:p>
          <a:p>
            <a:pPr>
              <a:buFontTx/>
              <a:buChar char="-"/>
            </a:pPr>
            <a:endParaRPr lang="cs-CZ" dirty="0"/>
          </a:p>
          <a:p>
            <a:pPr marL="176213" indent="0">
              <a:buNone/>
            </a:pPr>
            <a:r>
              <a:rPr lang="cs-CZ" b="1" dirty="0" smtClean="0"/>
              <a:t>f) Určení </a:t>
            </a:r>
            <a:r>
              <a:rPr lang="cs-CZ" b="1" dirty="0"/>
              <a:t>oblastí, ve kterých bylo interním auditem zjištěno nejvíce </a:t>
            </a:r>
            <a:r>
              <a:rPr lang="cs-CZ" b="1" dirty="0" smtClean="0"/>
              <a:t>nedostatků </a:t>
            </a:r>
            <a:r>
              <a:rPr lang="cs-CZ" dirty="0">
                <a:solidFill>
                  <a:srgbClr val="FF0000"/>
                </a:solidFill>
              </a:rPr>
              <a:t>(výběr z možností)</a:t>
            </a:r>
          </a:p>
          <a:p>
            <a:pPr marL="176213" indent="0">
              <a:buNone/>
            </a:pPr>
            <a:r>
              <a:rPr lang="cs-CZ" dirty="0" smtClean="0"/>
              <a:t>- zjištění oblasti rizik ze všech vykonaných IA</a:t>
            </a:r>
          </a:p>
          <a:p>
            <a:pPr marL="176213" indent="0">
              <a:buNone/>
            </a:pPr>
            <a:r>
              <a:rPr lang="cs-CZ" dirty="0" smtClean="0"/>
              <a:t>- posouzení ve které oblasti nejvíce – odborný úsudek IA / jedna nebo více oblastí</a:t>
            </a:r>
          </a:p>
          <a:p>
            <a:pPr marL="176213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info</a:t>
            </a:r>
            <a:r>
              <a:rPr lang="cs-CZ" dirty="0" smtClean="0"/>
              <a:t> pro metod. a </a:t>
            </a:r>
            <a:r>
              <a:rPr lang="cs-CZ" dirty="0" err="1" smtClean="0"/>
              <a:t>legisl</a:t>
            </a:r>
            <a:r>
              <a:rPr lang="cs-CZ" dirty="0" smtClean="0"/>
              <a:t>. činnost</a:t>
            </a: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b="1" dirty="0" smtClean="0"/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b="1" dirty="0" smtClean="0"/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b="1" dirty="0" smtClean="0"/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b="1" dirty="0" smtClean="0"/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b="1" dirty="0" smtClean="0"/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b="1" dirty="0" smtClean="0"/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b="1" dirty="0" smtClean="0"/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b="1" dirty="0" smtClean="0"/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b="1" dirty="0" smtClean="0"/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b="1" dirty="0" smtClean="0"/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307777"/>
          </a:xfrm>
        </p:spPr>
        <p:txBody>
          <a:bodyPr/>
          <a:lstStyle/>
          <a:p>
            <a:r>
              <a:rPr lang="cs-CZ" sz="2000" dirty="0" smtClean="0"/>
              <a:t>C</a:t>
            </a:r>
            <a:r>
              <a:rPr lang="cs-CZ" sz="2000" dirty="0"/>
              <a:t>) Informace o výsledcích vykonaných IA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120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0">
              <a:buNone/>
            </a:pPr>
            <a:r>
              <a:rPr lang="cs-CZ" dirty="0" smtClean="0"/>
              <a:t>- Orgán VS </a:t>
            </a:r>
            <a:r>
              <a:rPr lang="cs-CZ" dirty="0"/>
              <a:t>uvede stručný přehled kontrolních zjištění, která byla postoupena příslušnému </a:t>
            </a:r>
            <a:r>
              <a:rPr lang="cs-CZ" dirty="0" smtClean="0"/>
              <a:t>orgánu – ten je oprávněn </a:t>
            </a:r>
            <a:r>
              <a:rPr lang="cs-CZ" dirty="0"/>
              <a:t>ve své působnosti činit opatření k nápravě zjištěného stavu, </a:t>
            </a:r>
            <a:r>
              <a:rPr lang="cs-CZ" dirty="0" smtClean="0"/>
              <a:t>podle </a:t>
            </a:r>
            <a:r>
              <a:rPr lang="cs-CZ" dirty="0"/>
              <a:t>ustanovení § </a:t>
            </a:r>
            <a:r>
              <a:rPr lang="cs-CZ" dirty="0" smtClean="0"/>
              <a:t>25 odst</a:t>
            </a:r>
            <a:r>
              <a:rPr lang="cs-CZ" dirty="0"/>
              <a:t>. 4 kontrolního řádu. Příkladem jsou kontrolní zjištění předané Úřadu pro ochranu hospodářské soutěže.</a:t>
            </a:r>
          </a:p>
          <a:p>
            <a:pPr marL="176213" indent="0">
              <a:buNone/>
            </a:pPr>
            <a:r>
              <a:rPr lang="cs-CZ" dirty="0" smtClean="0"/>
              <a:t>- do </a:t>
            </a:r>
            <a:r>
              <a:rPr lang="cs-CZ" dirty="0"/>
              <a:t>přehledu se neuvádí zjištění, která byla předána orgánům Finanční správy </a:t>
            </a:r>
            <a:r>
              <a:rPr lang="cs-CZ" dirty="0" smtClean="0"/>
              <a:t>jako podezření na PRK.</a:t>
            </a:r>
            <a:endParaRPr lang="cs-CZ" dirty="0"/>
          </a:p>
          <a:p>
            <a:pPr marL="176213" indent="0">
              <a:buNone/>
            </a:pPr>
            <a:r>
              <a:rPr lang="cs-CZ" dirty="0" smtClean="0"/>
              <a:t>- na </a:t>
            </a:r>
            <a:r>
              <a:rPr lang="cs-CZ" dirty="0"/>
              <a:t>zjištění o </a:t>
            </a:r>
            <a:r>
              <a:rPr lang="cs-CZ" dirty="0" smtClean="0"/>
              <a:t>PRK </a:t>
            </a:r>
            <a:r>
              <a:rPr lang="cs-CZ" dirty="0"/>
              <a:t>podle zákona č. 250/2000 Sb., o rozpočtových pravidlech </a:t>
            </a:r>
            <a:r>
              <a:rPr lang="cs-CZ" dirty="0" smtClean="0"/>
              <a:t>územních rozpočtů, </a:t>
            </a:r>
            <a:r>
              <a:rPr lang="cs-CZ" dirty="0"/>
              <a:t>které řeší krajské a obecní úřady v rámci vlastní pravomoci </a:t>
            </a:r>
            <a:r>
              <a:rPr lang="cs-CZ" dirty="0" smtClean="0"/>
              <a:t>správce daně </a:t>
            </a:r>
            <a:r>
              <a:rPr lang="cs-CZ" dirty="0"/>
              <a:t>se tato výjimka nepoužije, tudíž je nutno je v přehledu uvádět.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přehled uváděn v tabulce</a:t>
            </a:r>
          </a:p>
          <a:p>
            <a:pPr marL="176213" indent="0">
              <a:buNone/>
            </a:pPr>
            <a:endParaRPr lang="cs-CZ" dirty="0"/>
          </a:p>
          <a:p>
            <a:pPr marL="176213" indent="0">
              <a:buNone/>
            </a:pPr>
            <a:r>
              <a:rPr lang="cs-CZ" dirty="0" smtClean="0"/>
              <a:t>- pouze  </a:t>
            </a:r>
            <a:r>
              <a:rPr lang="cs-CZ" dirty="0"/>
              <a:t>seznam identifikovaných </a:t>
            </a:r>
            <a:r>
              <a:rPr lang="cs-CZ" dirty="0" smtClean="0"/>
              <a:t>zjištění, </a:t>
            </a:r>
            <a:r>
              <a:rPr lang="pl-PL" dirty="0" smtClean="0"/>
              <a:t>ne </a:t>
            </a:r>
            <a:r>
              <a:rPr lang="pl-PL" dirty="0"/>
              <a:t>podrobný popis skutkového </a:t>
            </a:r>
            <a:r>
              <a:rPr lang="pl-PL" dirty="0" smtClean="0"/>
              <a:t>stavu: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/>
              <a:t>stručný popis zjištění,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p</a:t>
            </a:r>
            <a:r>
              <a:rPr lang="pl-PL" dirty="0" smtClean="0"/>
              <a:t>rávní předpis, který byl porušen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o</a:t>
            </a:r>
            <a:r>
              <a:rPr lang="pl-PL" dirty="0" smtClean="0"/>
              <a:t>rgán, kterému bylo zjištění předáno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 smtClean="0"/>
          </a:p>
          <a:p>
            <a:pPr marL="176213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307777"/>
          </a:xfrm>
        </p:spPr>
        <p:txBody>
          <a:bodyPr/>
          <a:lstStyle/>
          <a:p>
            <a:r>
              <a:rPr lang="cs-CZ" sz="2000" dirty="0" smtClean="0"/>
              <a:t>D ) Přehled </a:t>
            </a:r>
            <a:r>
              <a:rPr lang="cs-CZ" sz="2000" dirty="0"/>
              <a:t>kontrolních zjištění předaných k dalšímu řízení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40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469058"/>
            <a:ext cx="9624060" cy="623024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 smtClean="0">
                <a:solidFill>
                  <a:srgbClr val="0070C0"/>
                </a:solidFill>
                <a:latin typeface="+mj-lt"/>
                <a:cs typeface="Arial"/>
              </a:rPr>
              <a:t>Novela zákona č. 320/2001 Sb.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148" y="1092081"/>
            <a:ext cx="9622472" cy="5713679"/>
          </a:xfrm>
        </p:spPr>
        <p:txBody>
          <a:bodyPr>
            <a:noAutofit/>
          </a:bodyPr>
          <a:lstStyle/>
          <a:p>
            <a:pPr marL="461963" lvl="1" algn="just">
              <a:buFontTx/>
              <a:buChar char="-"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lvl="1" indent="0" algn="just">
              <a:lnSpc>
                <a:spcPct val="150000"/>
              </a:lnSpc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zákon č. 216/2019 Sb., kterým se mění zákon č. 320/2001 Sb., o finanční kontrole ve veřejné správě</a:t>
            </a:r>
          </a:p>
          <a:p>
            <a:pPr marL="176213" lvl="1" indent="0" algn="just">
              <a:lnSpc>
                <a:spcPct val="150000"/>
              </a:lnSpc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vykazovací povinnosti došlo k zásadním změnám novelou zákona o finanční kontrole a novelou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vyhlášky č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416/2004 Sb., kterou se provádí zákon č. 320/2001 Sb., o finanční kontrole ve veřejné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správě</a:t>
            </a:r>
          </a:p>
          <a:p>
            <a:pPr marL="176213" lvl="1" indent="0" algn="just">
              <a:lnSpc>
                <a:spcPct val="150000"/>
              </a:lnSpc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   Zrušeno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znění ustanovení  § 22 odst. 2 a 3</a:t>
            </a:r>
          </a:p>
          <a:p>
            <a:pPr marL="176213" lvl="1" indent="0" algn="just">
              <a:lnSpc>
                <a:spcPct val="150000"/>
              </a:lnSpc>
              <a:buNone/>
            </a:pPr>
            <a:r>
              <a:rPr lang="cs-CZ" sz="1800" b="1" dirty="0" smtClean="0">
                <a:cs typeface="Arial" panose="020B0604020202020204" pitchFamily="34" charset="0"/>
              </a:rPr>
              <a:t>-    </a:t>
            </a:r>
            <a:r>
              <a:rPr lang="cs-CZ" sz="1800" dirty="0" smtClean="0">
                <a:cs typeface="Arial" panose="020B0604020202020204" pitchFamily="34" charset="0"/>
              </a:rPr>
              <a:t>nový </a:t>
            </a:r>
            <a:r>
              <a:rPr lang="cs-CZ" sz="1800" dirty="0">
                <a:cs typeface="Arial" panose="020B0604020202020204" pitchFamily="34" charset="0"/>
              </a:rPr>
              <a:t>§ 22 odst. 2</a:t>
            </a:r>
            <a:r>
              <a:rPr lang="cs-CZ" sz="1800" dirty="0" smtClean="0">
                <a:cs typeface="Arial" panose="020B0604020202020204" pitchFamily="34" charset="0"/>
              </a:rPr>
              <a:t>:</a:t>
            </a:r>
            <a:endParaRPr lang="cs-CZ" sz="1800" i="1" dirty="0"/>
          </a:p>
          <a:p>
            <a:pPr marL="176213" lvl="1" indent="0" algn="just">
              <a:lnSpc>
                <a:spcPct val="150000"/>
              </a:lnSpc>
              <a:buNone/>
            </a:pPr>
            <a:r>
              <a:rPr lang="cs-CZ" sz="1800" b="1" i="1" dirty="0"/>
              <a:t>(2) Orgán veřejné správy předkládá roční zprávu o výsledcích finančních kontrol Ministerstvu financí. </a:t>
            </a:r>
          </a:p>
          <a:p>
            <a:pPr marL="176213" lvl="1" indent="0" algn="just">
              <a:lnSpc>
                <a:spcPct val="150000"/>
              </a:lnSpc>
              <a:buNone/>
            </a:pPr>
            <a:endParaRPr lang="cs-CZ" sz="1800" b="1" dirty="0">
              <a:cs typeface="Arial" panose="020B0604020202020204" pitchFamily="34" charset="0"/>
            </a:endParaRPr>
          </a:p>
          <a:p>
            <a:pPr marL="176213" lvl="1" indent="0" algn="just">
              <a:lnSpc>
                <a:spcPct val="150000"/>
              </a:lnSpc>
              <a:buNone/>
            </a:pPr>
            <a:r>
              <a:rPr lang="cs-CZ" sz="1800" dirty="0" smtClean="0">
                <a:cs typeface="Arial" panose="020B0604020202020204" pitchFamily="34" charset="0"/>
              </a:rPr>
              <a:t>-    účinnost </a:t>
            </a:r>
            <a:r>
              <a:rPr lang="cs-CZ" sz="1800" dirty="0">
                <a:cs typeface="Arial" panose="020B0604020202020204" pitchFamily="34" charset="0"/>
              </a:rPr>
              <a:t>1. ledna 2020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cs-CZ" sz="2200" b="1" dirty="0" smtClean="0">
              <a:cs typeface="Arial" panose="020B0604020202020204" pitchFamily="34" charset="0"/>
            </a:endParaRPr>
          </a:p>
          <a:p>
            <a:pPr marL="176213" indent="0">
              <a:buNone/>
            </a:pP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0">
              <a:buNone/>
            </a:pPr>
            <a:endParaRPr lang="cs-CZ" b="1" dirty="0" smtClean="0"/>
          </a:p>
          <a:p>
            <a:pPr marL="176213" lvl="1" indent="0" algn="just">
              <a:lnSpc>
                <a:spcPct val="150000"/>
              </a:lnSpc>
              <a:buNone/>
            </a:pPr>
            <a:endParaRPr lang="cs-CZ" sz="2200" b="1" dirty="0">
              <a:latin typeface="+mj-lt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200" dirty="0" smtClean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cs-CZ" sz="22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cs-CZ" sz="2200" dirty="0" smtClean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cs-CZ" sz="22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cs-CZ" sz="2200" dirty="0" smtClean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cs-CZ" sz="22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cs-CZ" sz="2200" dirty="0" smtClean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cs-CZ" sz="22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cs-CZ" sz="2200" dirty="0" smtClean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cs-CZ" sz="22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cs-CZ" sz="2200" dirty="0" smtClean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endParaRPr lang="cs-CZ" sz="22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98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0">
              <a:buNone/>
            </a:pPr>
            <a:r>
              <a:rPr lang="cs-CZ" b="1" dirty="0"/>
              <a:t>Součásti přehledu nejsou: </a:t>
            </a:r>
            <a:endParaRPr lang="cs-CZ" b="1" dirty="0" smtClean="0"/>
          </a:p>
          <a:p>
            <a:pPr marL="176213" indent="0">
              <a:buNone/>
            </a:pPr>
            <a:endParaRPr lang="cs-CZ" b="1" dirty="0"/>
          </a:p>
          <a:p>
            <a:pPr marL="176213" indent="0">
              <a:buNone/>
            </a:pPr>
            <a:r>
              <a:rPr lang="cs-CZ" dirty="0" smtClean="0"/>
              <a:t>a</a:t>
            </a:r>
            <a:r>
              <a:rPr lang="cs-CZ" dirty="0"/>
              <a:t>) kontrolní zjištění, která předává orgán veřejné správy v případě podezření na PRK orgánům Finanční správy. Informace o těchto kontrolních zjištěních jsou evidovány v centrální evidenci GFŘ (nevykazujeme duplicitně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endParaRPr lang="cs-CZ" dirty="0"/>
          </a:p>
          <a:p>
            <a:pPr marL="176213" indent="0">
              <a:buNone/>
            </a:pPr>
            <a:r>
              <a:rPr lang="cs-CZ" dirty="0" smtClean="0"/>
              <a:t>b</a:t>
            </a:r>
            <a:r>
              <a:rPr lang="cs-CZ" dirty="0"/>
              <a:t>) </a:t>
            </a:r>
            <a:r>
              <a:rPr lang="cs-CZ" dirty="0" smtClean="0"/>
              <a:t>závažná zjištění </a:t>
            </a:r>
            <a:r>
              <a:rPr lang="cs-CZ" dirty="0"/>
              <a:t>vykazovaná podle ustanovení § 22 odst. 5 zákona o finanční kontrole, protože orgány veřejné správy je MF  vykazují průběžně (do 1 měsíce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endParaRPr lang="cs-CZ" dirty="0"/>
          </a:p>
          <a:p>
            <a:pPr marL="176213" indent="0">
              <a:buNone/>
            </a:pPr>
            <a:r>
              <a:rPr lang="cs-CZ" dirty="0" smtClean="0"/>
              <a:t>c</a:t>
            </a:r>
            <a:r>
              <a:rPr lang="cs-CZ" dirty="0"/>
              <a:t>) informace o nevyplacení nebo vrácení dotace. V případě, že je zjištění řešeno v rámci </a:t>
            </a:r>
            <a:r>
              <a:rPr lang="cs-CZ" dirty="0" smtClean="0"/>
              <a:t>pravomoci poskytovatele </a:t>
            </a:r>
            <a:r>
              <a:rPr lang="cs-CZ" dirty="0"/>
              <a:t>nevyplatit dotaci nebo požádat o vrácení dotace, nejedná se o předání </a:t>
            </a:r>
            <a:r>
              <a:rPr lang="cs-CZ" dirty="0" smtClean="0"/>
              <a:t>zjištění k </a:t>
            </a:r>
            <a:r>
              <a:rPr lang="cs-CZ" dirty="0"/>
              <a:t>dalšímu řízení ve smyslu ustanovení § 25 odst. 4 kontrolního řádu.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307777"/>
          </a:xfrm>
        </p:spPr>
        <p:txBody>
          <a:bodyPr/>
          <a:lstStyle/>
          <a:p>
            <a:r>
              <a:rPr lang="cs-CZ" sz="2000" dirty="0" smtClean="0"/>
              <a:t>D</a:t>
            </a:r>
            <a:r>
              <a:rPr lang="cs-CZ" sz="2000" dirty="0"/>
              <a:t>) Přehled kontrolních zjištění předaných k dalšímu řízení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7763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0">
              <a:buNone/>
            </a:pPr>
            <a:r>
              <a:rPr lang="cs-CZ" sz="2000" b="1" dirty="0"/>
              <a:t>Termín a způsob předávání zpráv o výsledcích finančních kontrol</a:t>
            </a:r>
            <a:endParaRPr lang="cs-CZ" sz="2000" b="1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28.2.2020 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Excel (začátek tabulky – uvést název organizace, IČO)</a:t>
            </a:r>
          </a:p>
          <a:p>
            <a:pPr marL="176213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rostřednictvím datové schránky </a:t>
            </a:r>
            <a:r>
              <a:rPr lang="cs-CZ" dirty="0" smtClean="0">
                <a:solidFill>
                  <a:srgbClr val="FF0000"/>
                </a:solidFill>
              </a:rPr>
              <a:t>( do předmětu datové zprávy uvést č.j.)</a:t>
            </a:r>
          </a:p>
          <a:p>
            <a:pPr marL="176213" indent="0">
              <a:buNone/>
            </a:pPr>
            <a:endParaRPr lang="cs-CZ" dirty="0" smtClean="0"/>
          </a:p>
          <a:p>
            <a:pPr marL="176213" indent="0">
              <a:buNone/>
            </a:pPr>
            <a:endParaRPr lang="cs-CZ" sz="1800" dirty="0"/>
          </a:p>
          <a:p>
            <a:pPr marL="552450" lvl="2"/>
            <a:endParaRPr lang="cs-CZ" sz="1800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307777"/>
          </a:xfrm>
        </p:spPr>
        <p:txBody>
          <a:bodyPr/>
          <a:lstStyle/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263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0">
              <a:buNone/>
            </a:pPr>
            <a:r>
              <a:rPr lang="cs-CZ" dirty="0" smtClean="0">
                <a:cs typeface="Arial" panose="020B0604020202020204" pitchFamily="34" charset="0"/>
              </a:rPr>
              <a:t>- </a:t>
            </a:r>
            <a:r>
              <a:rPr lang="cs-CZ" dirty="0">
                <a:cs typeface="Arial" panose="020B0604020202020204" pitchFamily="34" charset="0"/>
              </a:rPr>
              <a:t>1. ledna 2020 § 22 odst. 5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v </a:t>
            </a:r>
            <a:r>
              <a:rPr lang="cs-CZ" dirty="0"/>
              <a:t>ustanovení § 32 odst. 4 vyhlášky č. 416/2004 Sb. je upravena zjednodušená forma vykazování pro nejmenší organizace a USC, které nevykonávají VSK ani nezřídili útvar IA. Povinnost podávat zprávy o VFK je pro tyto orgány VS naplněna dodržováním ustanovení § 22 odst. 5 zákona o FK, které stanoví povinnost informovat MF o ZZ z vykonaných finančních kontrol do 1 měsíce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/>
          </a:p>
          <a:p>
            <a:pPr marL="176213" indent="0">
              <a:buNone/>
            </a:pPr>
            <a:r>
              <a:rPr lang="cs-CZ" b="1" dirty="0" smtClean="0"/>
              <a:t>Závažné zjištění:</a:t>
            </a:r>
          </a:p>
          <a:p>
            <a:pPr marL="176213" indent="0">
              <a:buNone/>
            </a:pPr>
            <a:endParaRPr lang="cs-CZ" b="1" dirty="0"/>
          </a:p>
          <a:p>
            <a:pPr marL="461963" lvl="2" indent="-285750">
              <a:buFontTx/>
              <a:buChar char="-"/>
            </a:pPr>
            <a:r>
              <a:rPr lang="cs-CZ" sz="1800" dirty="0" smtClean="0"/>
              <a:t>zjištění</a:t>
            </a:r>
            <a:r>
              <a:rPr lang="cs-CZ" sz="1800" dirty="0"/>
              <a:t>, na jehož základě kontrolní orgán oznámil podle zvláštního právního předpisu státnímu zástupci nebo policejním orgánům skutečnosti nasvědčující tomu, že byl spáchán trestný čin</a:t>
            </a:r>
            <a:r>
              <a:rPr lang="cs-CZ" sz="1800" dirty="0" smtClean="0"/>
              <a:t>,</a:t>
            </a:r>
          </a:p>
          <a:p>
            <a:pPr marL="461963" lvl="2" indent="-285750">
              <a:buFontTx/>
              <a:buChar char="-"/>
            </a:pPr>
            <a:r>
              <a:rPr lang="cs-CZ" sz="1800" dirty="0" smtClean="0"/>
              <a:t> </a:t>
            </a:r>
            <a:r>
              <a:rPr lang="cs-CZ" sz="1800" dirty="0"/>
              <a:t>zjištění neoprávněného použití, zadržení, ztráty nebo poškození veřejných prostředků v hodnotě přesahující 300 000 Kč.</a:t>
            </a:r>
          </a:p>
          <a:p>
            <a:pPr marL="176213" indent="0">
              <a:buNone/>
            </a:pPr>
            <a:endParaRPr lang="cs-CZ" dirty="0" smtClean="0"/>
          </a:p>
          <a:p>
            <a:pPr marL="176213" indent="0">
              <a:buNone/>
            </a:pPr>
            <a:r>
              <a:rPr lang="cs-CZ" dirty="0" smtClean="0"/>
              <a:t>-   prostřednictvím </a:t>
            </a:r>
            <a:r>
              <a:rPr lang="cs-CZ" dirty="0"/>
              <a:t>Modulu závažných zjištění - </a:t>
            </a:r>
            <a:r>
              <a:rPr lang="cs-CZ" dirty="0">
                <a:hlinkClick r:id="rId2"/>
              </a:rPr>
              <a:t>https://fkvs.mfcr.cz/mkp/app/</a:t>
            </a:r>
            <a:endParaRPr lang="cs-CZ" dirty="0"/>
          </a:p>
          <a:p>
            <a:pPr marL="176213" indent="0">
              <a:buNone/>
            </a:pPr>
            <a:endParaRPr lang="cs-CZ" dirty="0"/>
          </a:p>
          <a:p>
            <a:pPr marL="176213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307777"/>
          </a:xfrm>
        </p:spPr>
        <p:txBody>
          <a:bodyPr/>
          <a:lstStyle/>
          <a:p>
            <a:r>
              <a:rPr lang="cs-CZ" sz="2000" dirty="0" smtClean="0"/>
              <a:t>Informace o závažných zjištěních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530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307777"/>
          </a:xfrm>
        </p:spPr>
        <p:txBody>
          <a:bodyPr/>
          <a:lstStyle/>
          <a:p>
            <a:r>
              <a:rPr lang="cs-CZ" sz="2000" dirty="0" smtClean="0"/>
              <a:t>Přihlášení do IS FKVS – MZZ, MKP  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23</a:t>
            </a:fld>
            <a:endParaRPr lang="cs-CZ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073" name="Obrázek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8" y="1189137"/>
            <a:ext cx="9937104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7473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307777"/>
          </a:xfrm>
        </p:spPr>
        <p:txBody>
          <a:bodyPr/>
          <a:lstStyle/>
          <a:p>
            <a:r>
              <a:rPr lang="cs-CZ" sz="2000" dirty="0" smtClean="0"/>
              <a:t>Přihlášení do Modulu závažných zjištění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24</a:t>
            </a:fld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/>
          <a:stretch>
            <a:fillRect/>
          </a:stretch>
        </p:blipFill>
        <p:spPr>
          <a:xfrm>
            <a:off x="450156" y="1261145"/>
            <a:ext cx="9793088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5567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148" y="2714843"/>
            <a:ext cx="4392488" cy="1477328"/>
          </a:xfrm>
        </p:spPr>
        <p:txBody>
          <a:bodyPr/>
          <a:lstStyle/>
          <a:p>
            <a:r>
              <a:rPr lang="cs-CZ" dirty="0" smtClean="0"/>
              <a:t>Děkujeme </a:t>
            </a:r>
            <a:r>
              <a:rPr lang="cs-CZ" dirty="0"/>
              <a:t>Vám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pic>
        <p:nvPicPr>
          <p:cNvPr id="12" name="Picture 5" descr="da798697-5dd7-4745-bb1c-17db30e95bd4@mfc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008" y="779866"/>
            <a:ext cx="2122406" cy="719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číslo snímku 5"/>
          <p:cNvSpPr>
            <a:spLocks noGrp="1"/>
          </p:cNvSpPr>
          <p:nvPr>
            <p:ph type="sldNum" sz="quarter" idx="7"/>
          </p:nvPr>
        </p:nvSpPr>
        <p:spPr>
          <a:xfrm>
            <a:off x="8703484" y="7193430"/>
            <a:ext cx="1582420" cy="123111"/>
          </a:xfrm>
        </p:spPr>
        <p:txBody>
          <a:bodyPr/>
          <a:lstStyle/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25</a:t>
            </a:fld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5219152" y="2629297"/>
            <a:ext cx="0" cy="21960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725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546100" y="1266826"/>
            <a:ext cx="9409111" cy="5682952"/>
          </a:xfrm>
        </p:spPr>
        <p:txBody>
          <a:bodyPr/>
          <a:lstStyle/>
          <a:p>
            <a:pPr marL="176198" lvl="3" algn="l">
              <a:lnSpc>
                <a:spcPct val="150000"/>
              </a:lnSpc>
            </a:pPr>
            <a:r>
              <a:rPr lang="cs-CZ" sz="2200" b="1" u="sng" dirty="0" smtClean="0">
                <a:cs typeface="Arial"/>
              </a:rPr>
              <a:t>Centrální harmonizační jednotka</a:t>
            </a:r>
          </a:p>
          <a:p>
            <a:pPr marL="176198" lvl="3" algn="l">
              <a:lnSpc>
                <a:spcPct val="150000"/>
              </a:lnSpc>
            </a:pPr>
            <a:r>
              <a:rPr lang="cs-CZ" sz="2200" b="1" dirty="0" smtClean="0">
                <a:cs typeface="Arial"/>
              </a:rPr>
              <a:t>Mgr. Andrea Vuongová, 25704 4704, </a:t>
            </a:r>
          </a:p>
          <a:p>
            <a:pPr marL="176198" lvl="3" algn="l">
              <a:lnSpc>
                <a:spcPct val="150000"/>
              </a:lnSpc>
            </a:pPr>
            <a:r>
              <a:rPr lang="cs-CZ" sz="2200" b="1" dirty="0">
                <a:cs typeface="Arial"/>
                <a:hlinkClick r:id="rId3"/>
              </a:rPr>
              <a:t>a</a:t>
            </a:r>
            <a:r>
              <a:rPr lang="cs-CZ" sz="2200" b="1" dirty="0" smtClean="0">
                <a:cs typeface="Arial"/>
                <a:hlinkClick r:id="rId3"/>
              </a:rPr>
              <a:t>ndrea.vuongova@mfcr.cz</a:t>
            </a:r>
            <a:endParaRPr lang="cs-CZ" sz="2200" b="1" dirty="0" smtClean="0">
              <a:cs typeface="Arial"/>
            </a:endParaRPr>
          </a:p>
          <a:p>
            <a:pPr marL="176198" lvl="3" algn="just">
              <a:lnSpc>
                <a:spcPct val="150000"/>
              </a:lnSpc>
            </a:pPr>
            <a:endParaRPr lang="cs-CZ" sz="2200" b="1" dirty="0">
              <a:latin typeface="+mj-lt"/>
              <a:cs typeface="Arial"/>
            </a:endParaRPr>
          </a:p>
          <a:p>
            <a:pPr marL="176198" lvl="3" algn="just">
              <a:lnSpc>
                <a:spcPct val="150000"/>
              </a:lnSpc>
            </a:pPr>
            <a:r>
              <a:rPr lang="cs-CZ" sz="2200" b="1" dirty="0" smtClean="0">
                <a:latin typeface="+mj-lt"/>
                <a:cs typeface="Arial"/>
              </a:rPr>
              <a:t>Mgr. Adam Gajger, 25704 4723,</a:t>
            </a:r>
          </a:p>
          <a:p>
            <a:pPr marL="176198" lvl="3" algn="just">
              <a:lnSpc>
                <a:spcPct val="150000"/>
              </a:lnSpc>
            </a:pPr>
            <a:r>
              <a:rPr lang="cs-CZ" sz="2200" b="1" dirty="0">
                <a:latin typeface="+mj-lt"/>
                <a:cs typeface="Arial"/>
                <a:hlinkClick r:id="rId4"/>
              </a:rPr>
              <a:t>a</a:t>
            </a:r>
            <a:r>
              <a:rPr lang="cs-CZ" sz="2200" b="1" dirty="0" smtClean="0">
                <a:latin typeface="+mj-lt"/>
                <a:cs typeface="Arial"/>
                <a:hlinkClick r:id="rId4"/>
              </a:rPr>
              <a:t>dam.gajger@mfcr.cz</a:t>
            </a:r>
            <a:endParaRPr lang="cs-CZ" sz="2200" b="1" dirty="0" smtClean="0">
              <a:latin typeface="+mj-lt"/>
              <a:cs typeface="Arial"/>
            </a:endParaRPr>
          </a:p>
          <a:p>
            <a:pPr marL="176198" lvl="3" algn="just">
              <a:lnSpc>
                <a:spcPct val="150000"/>
              </a:lnSpc>
            </a:pPr>
            <a:endParaRPr lang="cs-CZ" sz="2200" b="1" dirty="0">
              <a:latin typeface="+mj-lt"/>
              <a:cs typeface="Arial"/>
            </a:endParaRPr>
          </a:p>
          <a:p>
            <a:pPr marL="176198" lvl="3" algn="just">
              <a:lnSpc>
                <a:spcPct val="150000"/>
              </a:lnSpc>
            </a:pPr>
            <a:r>
              <a:rPr lang="cs-CZ" sz="2200" b="1" dirty="0">
                <a:latin typeface="+mj-lt"/>
                <a:cs typeface="Arial"/>
              </a:rPr>
              <a:t>Kontaktní adresou pro dotazy</a:t>
            </a:r>
          </a:p>
          <a:p>
            <a:pPr marL="176198" lvl="3" algn="just"/>
            <a:r>
              <a:rPr lang="cs-CZ" sz="2200" dirty="0">
                <a:latin typeface="+mj-lt"/>
                <a:cs typeface="Arial"/>
              </a:rPr>
              <a:t>v případě pořádaných workshopů, školení, metodických setkání: </a:t>
            </a:r>
          </a:p>
          <a:p>
            <a:pPr marL="176198" lvl="3" algn="just"/>
            <a:r>
              <a:rPr lang="cs-CZ" sz="2200" b="1" dirty="0">
                <a:latin typeface="+mj-lt"/>
                <a:cs typeface="Arial"/>
              </a:rPr>
              <a:t>25704 </a:t>
            </a:r>
            <a:r>
              <a:rPr lang="cs-CZ" sz="2200" b="1" dirty="0" smtClean="0">
                <a:latin typeface="+mj-lt"/>
                <a:cs typeface="Arial"/>
              </a:rPr>
              <a:t>4667, </a:t>
            </a:r>
            <a:r>
              <a:rPr lang="cs-CZ" sz="2200" b="1" dirty="0">
                <a:latin typeface="+mj-lt"/>
                <a:cs typeface="Arial"/>
                <a:hlinkClick r:id="rId5"/>
              </a:rPr>
              <a:t>workshopyCHJ@mfcr.cz</a:t>
            </a:r>
            <a:endParaRPr lang="cs-CZ" sz="2200" b="1" dirty="0">
              <a:latin typeface="+mj-lt"/>
              <a:cs typeface="Arial"/>
            </a:endParaRPr>
          </a:p>
          <a:p>
            <a:pPr marL="176198" lvl="3" algn="just"/>
            <a:endParaRPr lang="cs-CZ" sz="2200" dirty="0">
              <a:latin typeface="+mj-lt"/>
            </a:endParaRPr>
          </a:p>
          <a:p>
            <a:pPr marL="176198" indent="0">
              <a:buNone/>
            </a:pPr>
            <a:r>
              <a:rPr lang="cs-CZ" sz="2200" dirty="0">
                <a:latin typeface="+mj-lt"/>
              </a:rPr>
              <a:t>v případě ostatních dotazů v rámci metodické </a:t>
            </a:r>
            <a:r>
              <a:rPr lang="cs-CZ" sz="2200" dirty="0" smtClean="0">
                <a:latin typeface="+mj-lt"/>
              </a:rPr>
              <a:t>podpory: </a:t>
            </a:r>
            <a:endParaRPr lang="cs-CZ" sz="2200" dirty="0">
              <a:latin typeface="+mj-lt"/>
            </a:endParaRPr>
          </a:p>
          <a:p>
            <a:pPr marL="176198" lvl="3" indent="0" algn="just">
              <a:buNone/>
            </a:pPr>
            <a:r>
              <a:rPr lang="cs-CZ" sz="2200" b="1" dirty="0">
                <a:latin typeface="+mj-lt"/>
              </a:rPr>
              <a:t>25704 2971, </a:t>
            </a:r>
            <a:r>
              <a:rPr lang="cs-CZ" sz="2200" b="1" dirty="0">
                <a:latin typeface="+mj-lt"/>
                <a:cs typeface="Arial"/>
                <a:hlinkClick r:id="rId6"/>
              </a:rPr>
              <a:t>chj@mfcr.cz</a:t>
            </a:r>
            <a:endParaRPr lang="cs-CZ" sz="2200" b="1" dirty="0">
              <a:latin typeface="+mj-lt"/>
              <a:cs typeface="Arial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461665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546" algn="r">
              <a:defRPr/>
            </a:pPr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546" algn="r">
                <a:defRPr/>
              </a:pPr>
              <a:t>26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78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61963" lvl="1" algn="just">
              <a:lnSpc>
                <a:spcPct val="150000"/>
              </a:lnSpc>
              <a:buFontTx/>
              <a:buChar char="-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vyhláška č. 274/2018 Sb. </a:t>
            </a:r>
          </a:p>
          <a:p>
            <a:pPr marL="461963" lvl="1" algn="just">
              <a:lnSpc>
                <a:spcPct val="150000"/>
              </a:lnSpc>
              <a:buFontTx/>
              <a:buChar char="-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zjednodušení předávání zpráv o finančních kontrolách do IS FKVS / n</a:t>
            </a:r>
            <a:r>
              <a:rPr lang="cs-CZ" sz="1800" dirty="0"/>
              <a:t>ová struktura zpráv o výsledcích finančních kontrol je upravena v ustanovení § 32 vyhlášky č.416/2004 Sb</a:t>
            </a:r>
            <a:r>
              <a:rPr lang="cs-CZ" sz="1800" dirty="0" smtClean="0"/>
              <a:t>.</a:t>
            </a:r>
          </a:p>
          <a:p>
            <a:pPr marL="176213" lvl="1" indent="0" algn="just">
              <a:lnSpc>
                <a:spcPct val="150000"/>
              </a:lnSpc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 ruší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se celá část vyhlášky upravující strukturu a způsob předkládání zpráv (§ 32 a §33) a přílohy</a:t>
            </a:r>
          </a:p>
          <a:p>
            <a:pPr marL="461963" lvl="1" algn="just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zjednodušení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předávání zpráv o výsledcích finančních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lvl="1" algn="just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nová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struktura zpráv o výsledcích finančních kontrol</a:t>
            </a:r>
          </a:p>
          <a:p>
            <a:pPr marL="176213" lvl="1" indent="0" algn="just">
              <a:lnSpc>
                <a:spcPct val="150000"/>
              </a:lnSpc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  účinnost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1. ledna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  <a:p>
            <a:pPr marL="461963" lvl="1" algn="just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předávání přímo na MF</a:t>
            </a:r>
          </a:p>
          <a:p>
            <a:pPr marL="461963" lvl="1" algn="just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zprávy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 výsledcích finančních kontrol za rok 2019</a:t>
            </a:r>
          </a:p>
          <a:p>
            <a:pPr marL="519113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lvl="1" indent="0" algn="just">
              <a:lnSpc>
                <a:spcPct val="150000"/>
              </a:lnSpc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 novela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vyhlášky 2020, která bude reflektovat změny provedené v zákoně o finanční kontrole –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nyní do Sbírky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zákonů</a:t>
            </a:r>
          </a:p>
          <a:p>
            <a:pPr marL="461963" lvl="1" algn="just">
              <a:lnSpc>
                <a:spcPct val="150000"/>
              </a:lnSpc>
              <a:buFontTx/>
              <a:buChar char="-"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Novela vyhlášky č. 416/2004 Sb.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563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lvl="2" algn="just"/>
            <a:r>
              <a:rPr lang="cs-CZ" sz="2000" dirty="0" smtClean="0"/>
              <a:t>- </a:t>
            </a:r>
            <a:r>
              <a:rPr lang="cs-CZ" sz="1800" dirty="0" smtClean="0"/>
              <a:t>ruší </a:t>
            </a:r>
            <a:r>
              <a:rPr lang="cs-CZ" sz="1800" dirty="0"/>
              <a:t>se celá část vyhlášky upravující strukturu a způsob předkládání zpráv (§ 32 a §33) a </a:t>
            </a:r>
            <a:r>
              <a:rPr lang="cs-CZ" sz="1800" dirty="0" smtClean="0"/>
              <a:t>přílohy</a:t>
            </a:r>
          </a:p>
          <a:p>
            <a:pPr marL="538163" lvl="2" indent="-361950" algn="just">
              <a:buFont typeface="Arial" panose="020B0604020202020204" pitchFamily="34" charset="0"/>
              <a:buChar char="‒"/>
            </a:pPr>
            <a:endParaRPr lang="cs-CZ" sz="1800" dirty="0"/>
          </a:p>
          <a:p>
            <a:pPr marL="176213" lvl="1" indent="0" algn="just">
              <a:lnSpc>
                <a:spcPct val="150000"/>
              </a:lnSpc>
              <a:buNone/>
            </a:pPr>
            <a:r>
              <a:rPr lang="cs-CZ" sz="1800" dirty="0" smtClean="0">
                <a:cs typeface="Arial" panose="020B0604020202020204" pitchFamily="34" charset="0"/>
              </a:rPr>
              <a:t>- účinnost </a:t>
            </a:r>
            <a:r>
              <a:rPr lang="cs-CZ" sz="1800" dirty="0">
                <a:cs typeface="Arial" panose="020B0604020202020204" pitchFamily="34" charset="0"/>
              </a:rPr>
              <a:t>1. ledna 2020</a:t>
            </a:r>
          </a:p>
          <a:p>
            <a:pPr marL="176213" lvl="1" indent="0" algn="just">
              <a:lnSpc>
                <a:spcPct val="150000"/>
              </a:lnSpc>
              <a:buNone/>
            </a:pPr>
            <a:r>
              <a:rPr lang="cs-CZ" sz="1800" dirty="0" smtClean="0">
                <a:cs typeface="Arial" panose="020B0604020202020204" pitchFamily="34" charset="0"/>
              </a:rPr>
              <a:t>- zprávy </a:t>
            </a:r>
            <a:r>
              <a:rPr lang="cs-CZ" sz="1800" dirty="0">
                <a:cs typeface="Arial" panose="020B0604020202020204" pitchFamily="34" charset="0"/>
              </a:rPr>
              <a:t>o finančních kontrolách za rok </a:t>
            </a:r>
            <a:r>
              <a:rPr lang="cs-CZ" sz="1800" dirty="0" smtClean="0">
                <a:cs typeface="Arial" panose="020B0604020202020204" pitchFamily="34" charset="0"/>
              </a:rPr>
              <a:t>2019</a:t>
            </a:r>
          </a:p>
          <a:p>
            <a:pPr marL="176213" lvl="1" indent="0" algn="just">
              <a:lnSpc>
                <a:spcPct val="150000"/>
              </a:lnSpc>
              <a:buNone/>
            </a:pPr>
            <a:r>
              <a:rPr lang="cs-CZ" sz="1800" dirty="0" smtClean="0">
                <a:cs typeface="Arial" panose="020B0604020202020204" pitchFamily="34" charset="0"/>
              </a:rPr>
              <a:t>- přímo na MF</a:t>
            </a:r>
          </a:p>
          <a:p>
            <a:pPr marL="176213" lvl="1" indent="0" algn="just">
              <a:lnSpc>
                <a:spcPct val="150000"/>
              </a:lnSpc>
              <a:buNone/>
            </a:pPr>
            <a:endParaRPr lang="cs-CZ" sz="1800" dirty="0">
              <a:cs typeface="Arial" panose="020B0604020202020204" pitchFamily="34" charset="0"/>
            </a:endParaRPr>
          </a:p>
          <a:p>
            <a:pPr marL="176213" indent="0">
              <a:lnSpc>
                <a:spcPct val="150000"/>
              </a:lnSpc>
              <a:buNone/>
            </a:pPr>
            <a:endParaRPr lang="cs-CZ" sz="2000" dirty="0">
              <a:cs typeface="Arial" panose="020B0604020202020204" pitchFamily="34" charset="0"/>
            </a:endParaRPr>
          </a:p>
          <a:p>
            <a:pPr marL="538163" lvl="2" indent="-361950" algn="just">
              <a:buFont typeface="Arial" panose="020B0604020202020204" pitchFamily="34" charset="0"/>
              <a:buChar char="‒"/>
            </a:pPr>
            <a:endParaRPr lang="cs-CZ" sz="20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122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546100" y="1549177"/>
            <a:ext cx="9612000" cy="5127848"/>
          </a:xfrm>
        </p:spPr>
        <p:txBody>
          <a:bodyPr/>
          <a:lstStyle/>
          <a:p>
            <a:pPr marL="176213" indent="0">
              <a:buNone/>
            </a:pPr>
            <a:r>
              <a:rPr lang="cs-CZ" b="1" dirty="0"/>
              <a:t>O</a:t>
            </a:r>
            <a:r>
              <a:rPr lang="cs-CZ" b="1" dirty="0" smtClean="0"/>
              <a:t>rgány veřejné správy :</a:t>
            </a:r>
            <a:endParaRPr lang="cs-CZ" dirty="0"/>
          </a:p>
          <a:p>
            <a:pPr marL="176213" indent="0">
              <a:lnSpc>
                <a:spcPct val="150000"/>
              </a:lnSpc>
              <a:buSzPct val="100000"/>
              <a:buNone/>
            </a:pPr>
            <a:r>
              <a:rPr lang="cs-CZ" dirty="0" smtClean="0"/>
              <a:t>-   organizační složka státu,</a:t>
            </a:r>
            <a:endParaRPr lang="cs-CZ" dirty="0"/>
          </a:p>
          <a:p>
            <a:pPr marL="176213" indent="0">
              <a:lnSpc>
                <a:spcPct val="150000"/>
              </a:lnSpc>
              <a:buNone/>
            </a:pPr>
            <a:r>
              <a:rPr lang="cs-CZ" dirty="0" smtClean="0"/>
              <a:t>-   státní </a:t>
            </a:r>
            <a:r>
              <a:rPr lang="cs-CZ" dirty="0"/>
              <a:t>příspěvková organizace,</a:t>
            </a:r>
          </a:p>
          <a:p>
            <a:pPr marL="176213" indent="0">
              <a:lnSpc>
                <a:spcPct val="150000"/>
              </a:lnSpc>
              <a:buNone/>
            </a:pPr>
            <a:r>
              <a:rPr lang="cs-CZ" dirty="0" smtClean="0"/>
              <a:t>-   státní </a:t>
            </a:r>
            <a:r>
              <a:rPr lang="cs-CZ" dirty="0"/>
              <a:t>fond,</a:t>
            </a:r>
          </a:p>
          <a:p>
            <a:pPr marL="176213" indent="0">
              <a:lnSpc>
                <a:spcPct val="150000"/>
              </a:lnSpc>
              <a:buNone/>
            </a:pPr>
            <a:r>
              <a:rPr lang="cs-CZ" dirty="0" smtClean="0"/>
              <a:t>-   územní </a:t>
            </a:r>
            <a:r>
              <a:rPr lang="cs-CZ" dirty="0"/>
              <a:t>samosprávný celek,</a:t>
            </a:r>
          </a:p>
          <a:p>
            <a:pPr marL="176213" indent="0">
              <a:lnSpc>
                <a:spcPct val="150000"/>
              </a:lnSpc>
              <a:buNone/>
            </a:pPr>
            <a:r>
              <a:rPr lang="cs-CZ" dirty="0" smtClean="0"/>
              <a:t>-   městská </a:t>
            </a:r>
            <a:r>
              <a:rPr lang="cs-CZ" dirty="0"/>
              <a:t>část hlavního města Prahy,</a:t>
            </a:r>
          </a:p>
          <a:p>
            <a:pPr marL="176213" indent="0">
              <a:lnSpc>
                <a:spcPct val="150000"/>
              </a:lnSpc>
              <a:buNone/>
            </a:pPr>
            <a:r>
              <a:rPr lang="cs-CZ" dirty="0" smtClean="0"/>
              <a:t>-   příspěvková </a:t>
            </a:r>
            <a:r>
              <a:rPr lang="cs-CZ" dirty="0"/>
              <a:t>organizace územního samosprávného celku, městské části hlavního města </a:t>
            </a:r>
            <a:r>
              <a:rPr lang="cs-CZ" dirty="0" smtClean="0"/>
              <a:t>Prahy nebo </a:t>
            </a:r>
            <a:r>
              <a:rPr lang="cs-CZ" dirty="0"/>
              <a:t>dobrovolného svazku obcí,</a:t>
            </a:r>
          </a:p>
          <a:p>
            <a:pPr marL="176213" indent="0">
              <a:lnSpc>
                <a:spcPct val="150000"/>
              </a:lnSpc>
              <a:buNone/>
            </a:pPr>
            <a:r>
              <a:rPr lang="cs-CZ" dirty="0" smtClean="0"/>
              <a:t>-   dobrovolný </a:t>
            </a:r>
            <a:r>
              <a:rPr lang="cs-CZ" dirty="0"/>
              <a:t>svazek </a:t>
            </a:r>
            <a:r>
              <a:rPr lang="cs-CZ" dirty="0" smtClean="0"/>
              <a:t>obcí, státní </a:t>
            </a:r>
            <a:r>
              <a:rPr lang="cs-CZ" dirty="0"/>
              <a:t>organizace Správa železniční dopravní </a:t>
            </a:r>
            <a:r>
              <a:rPr lang="cs-CZ" dirty="0" smtClean="0"/>
              <a:t>cesty ( od roku 2021) </a:t>
            </a:r>
            <a:endParaRPr lang="cs-CZ" dirty="0"/>
          </a:p>
          <a:p>
            <a:pPr marL="176213" indent="0">
              <a:lnSpc>
                <a:spcPct val="150000"/>
              </a:lnSpc>
              <a:buNone/>
            </a:pPr>
            <a:r>
              <a:rPr lang="cs-CZ" dirty="0" smtClean="0"/>
              <a:t>-   jiná </a:t>
            </a:r>
            <a:r>
              <a:rPr lang="cs-CZ" dirty="0"/>
              <a:t>právnická osoba zřízená k plnění úkolů veřejné správy zvláštním právním </a:t>
            </a:r>
            <a:r>
              <a:rPr lang="cs-CZ" dirty="0" smtClean="0"/>
              <a:t>předpisem nebo </a:t>
            </a:r>
            <a:r>
              <a:rPr lang="cs-CZ" dirty="0"/>
              <a:t>právnická osoba zřízená na základě zvláštního právního předpisu, která hospodaří s </a:t>
            </a:r>
            <a:r>
              <a:rPr lang="cs-CZ" dirty="0" smtClean="0"/>
              <a:t>veřejnými prostředky.</a:t>
            </a:r>
          </a:p>
          <a:p>
            <a:pPr marL="176213" indent="0">
              <a:buNone/>
            </a:pPr>
            <a:endParaRPr lang="cs-CZ" dirty="0" smtClean="0"/>
          </a:p>
          <a:p>
            <a:pPr marL="176213" indent="0">
              <a:buNone/>
            </a:pPr>
            <a:endParaRPr lang="cs-CZ" dirty="0" smtClean="0"/>
          </a:p>
          <a:p>
            <a:pPr marL="176213" indent="0">
              <a:buNone/>
            </a:pPr>
            <a:endParaRPr lang="cs-CZ" dirty="0"/>
          </a:p>
          <a:p>
            <a:pPr marL="176213" indent="0">
              <a:buNone/>
            </a:pPr>
            <a:endParaRPr lang="cs-CZ" dirty="0" smtClean="0"/>
          </a:p>
          <a:p>
            <a:pPr marL="176213" indent="0">
              <a:buNone/>
            </a:pPr>
            <a:endParaRPr lang="cs-CZ" dirty="0" smtClean="0"/>
          </a:p>
          <a:p>
            <a:pPr marL="176213" indent="0">
              <a:buNone/>
            </a:pPr>
            <a:endParaRPr lang="cs-CZ" dirty="0"/>
          </a:p>
          <a:p>
            <a:pPr marL="176213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307777"/>
          </a:xfrm>
        </p:spPr>
        <p:txBody>
          <a:bodyPr/>
          <a:lstStyle/>
          <a:p>
            <a:r>
              <a:rPr lang="cs-CZ" sz="2000" dirty="0"/>
              <a:t>Kdo předává zprávu o výsledcích finančních </a:t>
            </a:r>
            <a:r>
              <a:rPr lang="cs-CZ" sz="2000" dirty="0" smtClean="0"/>
              <a:t>kontrol ?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881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0">
              <a:buNone/>
            </a:pPr>
            <a:r>
              <a:rPr lang="cs-CZ" b="1" dirty="0"/>
              <a:t>Orgány veřejné správy, které nevykonávají VSK a nemají útvar IA </a:t>
            </a:r>
          </a:p>
          <a:p>
            <a:pPr marL="176213" indent="0">
              <a:buNone/>
            </a:pPr>
            <a:r>
              <a:rPr lang="cs-CZ" dirty="0" smtClean="0"/>
              <a:t>-   zprávu </a:t>
            </a:r>
            <a:r>
              <a:rPr lang="cs-CZ" dirty="0"/>
              <a:t>o výsledcích finančních kontrol nepředkládají</a:t>
            </a:r>
          </a:p>
          <a:p>
            <a:pPr marL="176213" indent="0">
              <a:buNone/>
            </a:pPr>
            <a:r>
              <a:rPr lang="cs-CZ" dirty="0" smtClean="0"/>
              <a:t>-   vykazovací </a:t>
            </a:r>
            <a:r>
              <a:rPr lang="cs-CZ" dirty="0"/>
              <a:t>povinnost je naplněna dodržováním ustanovení § 22 odst. 5 ZFK, které stanoví povinnost informovat MF o závažných zjištěních z vykonaných finančních kontrol do 1 měsíce ( prostřednictvím Modul závažných zjištění „MZZ“ – IS FKVS).</a:t>
            </a:r>
          </a:p>
          <a:p>
            <a:pPr marL="176213" indent="0">
              <a:buNone/>
            </a:pPr>
            <a:endParaRPr lang="cs-CZ" dirty="0"/>
          </a:p>
          <a:p>
            <a:pPr marL="176213" indent="0">
              <a:buNone/>
            </a:pPr>
            <a:r>
              <a:rPr lang="cs-CZ" b="1" dirty="0"/>
              <a:t>Statutární města</a:t>
            </a:r>
          </a:p>
          <a:p>
            <a:pPr marL="176213" indent="0">
              <a:buNone/>
            </a:pPr>
            <a:r>
              <a:rPr lang="cs-CZ" dirty="0" smtClean="0"/>
              <a:t>-   statutární </a:t>
            </a:r>
            <a:r>
              <a:rPr lang="cs-CZ" dirty="0"/>
              <a:t>město je dle zákona orgánem veřejné správy jako CELEK</a:t>
            </a:r>
          </a:p>
          <a:p>
            <a:pPr marL="176213" indent="0">
              <a:buNone/>
            </a:pPr>
            <a:r>
              <a:rPr lang="cs-CZ" dirty="0" smtClean="0"/>
              <a:t>-   městské </a:t>
            </a:r>
            <a:r>
              <a:rPr lang="cs-CZ" dirty="0"/>
              <a:t>části nebo městské obvody statutárního města nespadají pod pojem orgán </a:t>
            </a:r>
            <a:r>
              <a:rPr lang="cs-CZ" dirty="0" smtClean="0"/>
              <a:t>    veřejné správy</a:t>
            </a:r>
            <a:endParaRPr lang="cs-CZ" b="1" dirty="0"/>
          </a:p>
          <a:p>
            <a:pPr>
              <a:buFontTx/>
              <a:buChar char="-"/>
            </a:pPr>
            <a:r>
              <a:rPr lang="cs-CZ" dirty="0" smtClean="0"/>
              <a:t>statutární </a:t>
            </a:r>
            <a:r>
              <a:rPr lang="cs-CZ" dirty="0"/>
              <a:t>město předá ministerstvu financí souhrnnou zprávu o výsledcích finančních kontrol i za městské části nebo městské obvody </a:t>
            </a:r>
            <a:r>
              <a:rPr lang="cs-CZ" dirty="0" smtClean="0"/>
              <a:t>nebo</a:t>
            </a:r>
          </a:p>
          <a:p>
            <a:pPr>
              <a:buFontTx/>
              <a:buChar char="-"/>
            </a:pPr>
            <a:r>
              <a:rPr lang="cs-CZ" sz="1800" dirty="0" smtClean="0"/>
              <a:t>statutární </a:t>
            </a:r>
            <a:r>
              <a:rPr lang="cs-CZ" sz="1800" dirty="0"/>
              <a:t>město předá ministerstvu financí zprávu za statutární město a samostatné zprávy jednotlivých městských částí nebo městských obvodů. </a:t>
            </a:r>
          </a:p>
          <a:p>
            <a:pPr marL="176213" indent="0">
              <a:buNone/>
            </a:pPr>
            <a:endParaRPr lang="cs-CZ" dirty="0"/>
          </a:p>
          <a:p>
            <a:pPr marL="176213" indent="0">
              <a:buNone/>
            </a:pPr>
            <a:r>
              <a:rPr lang="cs-CZ" b="1" dirty="0"/>
              <a:t>Dobrovolné svazky obcí a Správa železniční a dopravní cesty  </a:t>
            </a:r>
          </a:p>
          <a:p>
            <a:pPr marL="176213" indent="0">
              <a:buNone/>
            </a:pPr>
            <a:r>
              <a:rPr lang="cs-CZ" dirty="0" smtClean="0"/>
              <a:t>-   patří </a:t>
            </a:r>
            <a:r>
              <a:rPr lang="cs-CZ" dirty="0"/>
              <a:t>mezi orgány veřejné správy na základě novely ZFK č. 126/2019 Sb. (účinnost 2020)</a:t>
            </a:r>
          </a:p>
          <a:p>
            <a:pPr marL="176213" indent="0">
              <a:buNone/>
            </a:pPr>
            <a:r>
              <a:rPr lang="cs-CZ" dirty="0" smtClean="0"/>
              <a:t>-   v </a:t>
            </a:r>
            <a:r>
              <a:rPr lang="cs-CZ" dirty="0"/>
              <a:t>r. 2019 neměly povinnost finanční kontroly provádět </a:t>
            </a:r>
          </a:p>
          <a:p>
            <a:pPr marL="176213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0156" y="613073"/>
            <a:ext cx="8990799" cy="307777"/>
          </a:xfrm>
        </p:spPr>
        <p:txBody>
          <a:bodyPr/>
          <a:lstStyle/>
          <a:p>
            <a:r>
              <a:rPr lang="cs-CZ" sz="2000" dirty="0"/>
              <a:t>Kdo předává zprávu o výsledcích finančních kontrol 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7569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čtyři oblasti </a:t>
            </a:r>
            <a:r>
              <a:rPr lang="cs-CZ" dirty="0"/>
              <a:t>informací </a:t>
            </a:r>
            <a:r>
              <a:rPr lang="cs-CZ" dirty="0" smtClean="0"/>
              <a:t>- v </a:t>
            </a:r>
            <a:r>
              <a:rPr lang="cs-CZ" dirty="0"/>
              <a:t>ustanovení § 32 odst. </a:t>
            </a:r>
            <a:r>
              <a:rPr lang="cs-CZ" dirty="0" smtClean="0"/>
              <a:t>1 vyhlášky </a:t>
            </a:r>
            <a:r>
              <a:rPr lang="cs-CZ" dirty="0"/>
              <a:t>č. 416/2004 Sb</a:t>
            </a:r>
            <a:r>
              <a:rPr lang="cs-CZ" dirty="0" smtClean="0"/>
              <a:t>.:</a:t>
            </a:r>
          </a:p>
          <a:p>
            <a:endParaRPr lang="cs-CZ" dirty="0"/>
          </a:p>
          <a:p>
            <a:pPr marL="176213" indent="0">
              <a:buNone/>
            </a:pPr>
            <a:r>
              <a:rPr lang="cs-CZ" b="1" dirty="0"/>
              <a:t>A</a:t>
            </a:r>
            <a:r>
              <a:rPr lang="cs-CZ" dirty="0" smtClean="0"/>
              <a:t>) </a:t>
            </a:r>
            <a:r>
              <a:rPr lang="cs-CZ" b="1" dirty="0"/>
              <a:t>zhodnocení přiměřenosti a účinnosti zavedeného systému finanční kontroly</a:t>
            </a:r>
          </a:p>
          <a:p>
            <a:pPr marL="176213" indent="0">
              <a:buNone/>
            </a:pPr>
            <a:r>
              <a:rPr lang="cs-CZ" b="1" dirty="0" smtClean="0"/>
              <a:t>B</a:t>
            </a:r>
            <a:r>
              <a:rPr lang="cs-CZ" dirty="0" smtClean="0"/>
              <a:t>) </a:t>
            </a:r>
            <a:r>
              <a:rPr lang="cs-CZ" b="1" dirty="0"/>
              <a:t>informace o výsledcích vykonaných veřejnosprávních kontrol </a:t>
            </a:r>
            <a:r>
              <a:rPr lang="cs-CZ" dirty="0"/>
              <a:t>ve sledovaném roce podle části </a:t>
            </a:r>
            <a:r>
              <a:rPr lang="cs-CZ" dirty="0" smtClean="0"/>
              <a:t>druhé ZFK,</a:t>
            </a:r>
            <a:endParaRPr lang="cs-CZ" dirty="0"/>
          </a:p>
          <a:p>
            <a:pPr marL="176213" indent="0">
              <a:buNone/>
            </a:pPr>
            <a:r>
              <a:rPr lang="cs-CZ" b="1" dirty="0"/>
              <a:t>C</a:t>
            </a:r>
            <a:r>
              <a:rPr lang="cs-CZ" dirty="0" smtClean="0"/>
              <a:t>) </a:t>
            </a:r>
            <a:r>
              <a:rPr lang="cs-CZ" b="1" dirty="0"/>
              <a:t>informace o výsledcích vykonaných interních auditů </a:t>
            </a:r>
            <a:r>
              <a:rPr lang="cs-CZ" dirty="0"/>
              <a:t>podle ustanovení § 28 zákona o </a:t>
            </a:r>
            <a:r>
              <a:rPr lang="cs-CZ" dirty="0" smtClean="0"/>
              <a:t>finanční kontrole </a:t>
            </a:r>
            <a:r>
              <a:rPr lang="cs-CZ" dirty="0"/>
              <a:t>a</a:t>
            </a:r>
          </a:p>
          <a:p>
            <a:pPr marL="176213" indent="0">
              <a:buNone/>
            </a:pPr>
            <a:r>
              <a:rPr lang="cs-CZ" b="1" dirty="0"/>
              <a:t>D</a:t>
            </a:r>
            <a:r>
              <a:rPr lang="cs-CZ" dirty="0" smtClean="0"/>
              <a:t>) </a:t>
            </a:r>
            <a:r>
              <a:rPr lang="cs-CZ" b="1" dirty="0"/>
              <a:t>přehled kontrolních zjištění předaných k dalšímu řízení </a:t>
            </a:r>
            <a:r>
              <a:rPr lang="cs-CZ" dirty="0"/>
              <a:t>podle zákona č. 255/2012 Sb., o </a:t>
            </a:r>
            <a:r>
              <a:rPr lang="cs-CZ" dirty="0" smtClean="0"/>
              <a:t>kontrole (</a:t>
            </a:r>
            <a:r>
              <a:rPr lang="cs-CZ" dirty="0"/>
              <a:t>kontrolní řád), ve znění pozdějších předpisů (dále jen „kontrolní řád“), která nebyla zaslána </a:t>
            </a:r>
            <a:r>
              <a:rPr lang="cs-CZ" dirty="0" smtClean="0"/>
              <a:t>orgánům Finanční </a:t>
            </a:r>
            <a:r>
              <a:rPr lang="cs-CZ" dirty="0"/>
              <a:t>správy České republiky jako podezření na porušení rozpočtové kázně</a:t>
            </a:r>
            <a:r>
              <a:rPr lang="cs-CZ" dirty="0" smtClean="0"/>
              <a:t>.</a:t>
            </a:r>
          </a:p>
          <a:p>
            <a:pPr marL="176213" indent="0">
              <a:buNone/>
            </a:pPr>
            <a:r>
              <a:rPr lang="cs-CZ" dirty="0" smtClean="0"/>
              <a:t>E) </a:t>
            </a:r>
            <a:r>
              <a:rPr lang="cs-CZ" b="1" dirty="0" smtClean="0"/>
              <a:t>Komentáře ke zprávě</a:t>
            </a:r>
          </a:p>
          <a:p>
            <a:pPr marL="176213" indent="0">
              <a:buNone/>
            </a:pP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307777"/>
          </a:xfrm>
        </p:spPr>
        <p:txBody>
          <a:bodyPr/>
          <a:lstStyle/>
          <a:p>
            <a:r>
              <a:rPr lang="cs-CZ" sz="2000" dirty="0"/>
              <a:t>Struktura zprávy o </a:t>
            </a:r>
            <a:r>
              <a:rPr lang="cs-CZ" sz="2000" dirty="0" smtClean="0"/>
              <a:t>VFK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019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594172" y="1261145"/>
            <a:ext cx="9612000" cy="54102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307777"/>
          </a:xfrm>
        </p:spPr>
        <p:txBody>
          <a:bodyPr/>
          <a:lstStyle/>
          <a:p>
            <a:r>
              <a:rPr lang="cs-CZ" sz="2000" dirty="0" smtClean="0"/>
              <a:t>Rozsah vykazování – povinnost není u všech stejná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8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477010"/>
              </p:ext>
            </p:extLst>
          </p:nvPr>
        </p:nvGraphicFramePr>
        <p:xfrm>
          <a:off x="522164" y="1261145"/>
          <a:ext cx="9793088" cy="5858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96544"/>
                <a:gridCol w="4896544"/>
              </a:tblGrid>
              <a:tr h="312481">
                <a:tc>
                  <a:txBody>
                    <a:bodyPr/>
                    <a:lstStyle/>
                    <a:p>
                      <a:pPr marL="228600" marR="80645" algn="just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Orgán veřejné správy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35585" marR="80645" algn="just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Vykazovací povinnost</a:t>
                      </a:r>
                      <a:endParaRPr lang="cs-CZ" sz="1600" dirty="0">
                        <a:effectLst/>
                        <a:latin typeface="Calibri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/>
                </a:tc>
              </a:tr>
              <a:tr h="1749895">
                <a:tc>
                  <a:txBody>
                    <a:bodyPr/>
                    <a:lstStyle/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</a:rPr>
                        <a:t>vykonává veřejnosprávní kontrolu </a:t>
                      </a:r>
                    </a:p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</a:rPr>
                        <a:t>zřídil útvar interního auditu/k výkonu interního auditu pověřil zaměstnance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</a:rPr>
                        <a:t>zhodnocení přiměřenosti a účinnosti zavedeného sytému finanční kontroly</a:t>
                      </a:r>
                    </a:p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</a:rPr>
                        <a:t>informace o výsledcích vykonaných veřejnosprávních kontrol</a:t>
                      </a:r>
                    </a:p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</a:rPr>
                        <a:t>informace o vykonaných interních auditech</a:t>
                      </a:r>
                    </a:p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</a:rPr>
                        <a:t>přehled kontrolních zjištění předaných k dalšímu řízení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99910">
                <a:tc>
                  <a:txBody>
                    <a:bodyPr/>
                    <a:lstStyle/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>
                          <a:effectLst/>
                        </a:rPr>
                        <a:t>vykonává veřejnosprávní kontrolu </a:t>
                      </a:r>
                    </a:p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Wingdings"/>
                        <a:buChar char="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>
                          <a:effectLst/>
                        </a:rPr>
                        <a:t>nezřídil útvar interního auditu/k výkonu interního auditu nepověřil zaměstnance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</a:rPr>
                        <a:t>zhodnocení přiměřenosti a účinnosti zavedeného sytému finanční kontroly</a:t>
                      </a:r>
                    </a:p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</a:rPr>
                        <a:t>informace o výsledcích vykonaných veřejnosprávních kontrol</a:t>
                      </a:r>
                    </a:p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</a:rPr>
                        <a:t>přehled kontrolních zjištění předaných k dalšímu řízení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81393">
                <a:tc>
                  <a:txBody>
                    <a:bodyPr/>
                    <a:lstStyle/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Wingdings"/>
                        <a:buChar char="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</a:rPr>
                        <a:t>nevykonává veřejnosprávní kontrolu</a:t>
                      </a:r>
                    </a:p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</a:rPr>
                        <a:t>zřídil útvar interního auditu/k výkonu interního auditu pověřil zaměstnance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</a:rPr>
                        <a:t>zhodnocení přiměřenosti a účinnosti zavedeného sytému finanční kontroly</a:t>
                      </a:r>
                    </a:p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</a:rPr>
                        <a:t>informace o vykonaných interních </a:t>
                      </a:r>
                      <a:r>
                        <a:rPr lang="cs-CZ" sz="1600" dirty="0" smtClean="0">
                          <a:effectLst/>
                        </a:rPr>
                        <a:t>auditech</a:t>
                      </a:r>
                      <a:endParaRPr lang="cs-CZ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</a:tr>
              <a:tr h="1115024">
                <a:tc>
                  <a:txBody>
                    <a:bodyPr/>
                    <a:lstStyle/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Wingdings"/>
                        <a:buChar char="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>
                          <a:effectLst/>
                        </a:rPr>
                        <a:t>nevykonává veřejnosprávní kontrolu</a:t>
                      </a:r>
                    </a:p>
                    <a:p>
                      <a:pPr marL="342900" marR="36195" lvl="0" indent="-342900" algn="l">
                        <a:spcAft>
                          <a:spcPts val="0"/>
                        </a:spcAft>
                        <a:buFont typeface="Wingdings"/>
                        <a:buChar char=""/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>
                          <a:effectLst/>
                        </a:rPr>
                        <a:t>nezřídil útvar interního auditu/k výkonu interního auditu nepověřil zaměstnance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69875" marR="36195" indent="-269875" algn="l">
                        <a:spcAft>
                          <a:spcPts val="0"/>
                        </a:spcAft>
                        <a:tabLst>
                          <a:tab pos="269875" algn="l"/>
                          <a:tab pos="449580" algn="l"/>
                        </a:tabLst>
                      </a:pPr>
                      <a:r>
                        <a:rPr lang="cs-CZ" sz="1600" dirty="0">
                          <a:effectLst/>
                        </a:rPr>
                        <a:t>Informace o závažných zjištěních podle </a:t>
                      </a:r>
                      <a:r>
                        <a:rPr lang="cs-CZ" sz="1600" dirty="0" smtClean="0">
                          <a:effectLst/>
                        </a:rPr>
                        <a:t>ustanovení §</a:t>
                      </a:r>
                      <a:r>
                        <a:rPr lang="cs-CZ" sz="1600" dirty="0">
                          <a:effectLst/>
                        </a:rPr>
                        <a:t> 22 odst. 5 zákona o finanční kontrole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592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0">
              <a:buNone/>
            </a:pPr>
            <a:r>
              <a:rPr lang="en-US" dirty="0" smtClean="0"/>
              <a:t>- </a:t>
            </a:r>
            <a:r>
              <a:rPr lang="cs-CZ" dirty="0"/>
              <a:t>p</a:t>
            </a:r>
            <a:r>
              <a:rPr lang="en-US" dirty="0" err="1" smtClean="0"/>
              <a:t>ovin</a:t>
            </a:r>
            <a:r>
              <a:rPr lang="cs-CZ" dirty="0" smtClean="0"/>
              <a:t>n</a:t>
            </a:r>
            <a:r>
              <a:rPr lang="en-US" dirty="0" err="1" smtClean="0"/>
              <a:t>ost</a:t>
            </a:r>
            <a:r>
              <a:rPr lang="en-US" dirty="0" smtClean="0"/>
              <a:t> </a:t>
            </a:r>
            <a:r>
              <a:rPr lang="en-US" dirty="0" err="1" smtClean="0"/>
              <a:t>syst</a:t>
            </a:r>
            <a:r>
              <a:rPr lang="cs-CZ" dirty="0" err="1" smtClean="0"/>
              <a:t>ém</a:t>
            </a:r>
            <a:r>
              <a:rPr lang="cs-CZ" dirty="0" smtClean="0"/>
              <a:t> finanční kontroly zavést </a:t>
            </a:r>
          </a:p>
          <a:p>
            <a:pPr marL="176213" indent="0">
              <a:buNone/>
            </a:pPr>
            <a:r>
              <a:rPr lang="cs-CZ" dirty="0" smtClean="0"/>
              <a:t>- </a:t>
            </a:r>
            <a:r>
              <a:rPr lang="cs-CZ" dirty="0"/>
              <a:t>s</a:t>
            </a:r>
            <a:r>
              <a:rPr lang="cs-CZ" dirty="0" smtClean="0"/>
              <a:t>tručné hodnocení přiměřenosti a účinnosti FK (běžně dostupné </a:t>
            </a:r>
            <a:r>
              <a:rPr lang="cs-CZ" dirty="0" err="1" smtClean="0"/>
              <a:t>info</a:t>
            </a:r>
            <a:r>
              <a:rPr lang="cs-CZ" dirty="0" smtClean="0"/>
              <a:t>, není potřeba extra sběr dat)</a:t>
            </a:r>
          </a:p>
          <a:p>
            <a:pPr marL="176213" indent="0">
              <a:buNone/>
            </a:pPr>
            <a:r>
              <a:rPr lang="cs-CZ" dirty="0" smtClean="0"/>
              <a:t>- </a:t>
            </a:r>
            <a:r>
              <a:rPr lang="cs-CZ" dirty="0"/>
              <a:t>o</a:t>
            </a:r>
            <a:r>
              <a:rPr lang="cs-CZ" dirty="0" smtClean="0"/>
              <a:t>tázky </a:t>
            </a:r>
            <a:r>
              <a:rPr lang="cs-CZ" b="1" dirty="0" smtClean="0"/>
              <a:t>ANO/NE </a:t>
            </a:r>
            <a:r>
              <a:rPr lang="cs-CZ" dirty="0" smtClean="0"/>
              <a:t>, otevřené odpovědi</a:t>
            </a:r>
          </a:p>
          <a:p>
            <a:pPr marL="176213" indent="0">
              <a:buNone/>
            </a:pPr>
            <a:endParaRPr lang="cs-CZ" b="1" dirty="0" smtClean="0"/>
          </a:p>
          <a:p>
            <a:pPr marL="519113" indent="-342900">
              <a:buAutoNum type="alphaLcParenR"/>
            </a:pPr>
            <a:r>
              <a:rPr lang="cs-CZ" b="1" dirty="0" smtClean="0"/>
              <a:t>Je </a:t>
            </a:r>
            <a:r>
              <a:rPr lang="cs-CZ" b="1" dirty="0"/>
              <a:t>proces řídicí kontroly upraven ve vnitřním předpisu</a:t>
            </a:r>
            <a:r>
              <a:rPr lang="cs-CZ" b="1" dirty="0" smtClean="0"/>
              <a:t>?  </a:t>
            </a:r>
            <a:r>
              <a:rPr lang="cs-CZ" dirty="0" smtClean="0">
                <a:solidFill>
                  <a:srgbClr val="FF0000"/>
                </a:solidFill>
              </a:rPr>
              <a:t>ANO/NE</a:t>
            </a:r>
          </a:p>
          <a:p>
            <a:pPr marL="176213" indent="0">
              <a:buNone/>
            </a:pPr>
            <a:r>
              <a:rPr lang="cs-CZ" dirty="0" smtClean="0"/>
              <a:t>- </a:t>
            </a:r>
            <a:r>
              <a:rPr lang="en-US" dirty="0" err="1" smtClean="0"/>
              <a:t>Povi</a:t>
            </a:r>
            <a:r>
              <a:rPr lang="cs-CZ" dirty="0" smtClean="0"/>
              <a:t>n</a:t>
            </a:r>
            <a:r>
              <a:rPr lang="en-US" dirty="0" err="1" smtClean="0"/>
              <a:t>nost</a:t>
            </a:r>
            <a:r>
              <a:rPr lang="cs-CZ" dirty="0" smtClean="0"/>
              <a:t> řídící kontroly</a:t>
            </a:r>
            <a:r>
              <a:rPr lang="en-US" dirty="0" smtClean="0"/>
              <a:t> </a:t>
            </a:r>
            <a:r>
              <a:rPr lang="cs-CZ" dirty="0"/>
              <a:t>v souladu s ustavením § 26 </a:t>
            </a:r>
            <a:r>
              <a:rPr lang="cs-CZ" dirty="0" smtClean="0"/>
              <a:t>ZFK</a:t>
            </a:r>
            <a:r>
              <a:rPr lang="en-US" dirty="0" smtClean="0"/>
              <a:t> </a:t>
            </a:r>
            <a:r>
              <a:rPr lang="cs-CZ" dirty="0" smtClean="0"/>
              <a:t>a </a:t>
            </a:r>
            <a:r>
              <a:rPr lang="cs-CZ" dirty="0"/>
              <a:t>ustanovením § 10 a násl. vyhlášky č. 416/2004 </a:t>
            </a:r>
            <a:r>
              <a:rPr lang="cs-CZ" dirty="0" smtClean="0"/>
              <a:t>Sb.</a:t>
            </a:r>
            <a:endParaRPr lang="en-US" dirty="0" smtClean="0"/>
          </a:p>
          <a:p>
            <a:pPr marL="176213" indent="0">
              <a:buNone/>
            </a:pPr>
            <a:r>
              <a:rPr lang="cs-CZ" dirty="0" smtClean="0"/>
              <a:t>- vedoucí orgánu – stanoví odpovědnosti vedoucích a zaměstnanců </a:t>
            </a:r>
            <a:r>
              <a:rPr lang="cs-CZ" dirty="0"/>
              <a:t>- nakládání s veřejnými </a:t>
            </a:r>
            <a:r>
              <a:rPr lang="cs-CZ" dirty="0" smtClean="0"/>
              <a:t>prostředky </a:t>
            </a:r>
            <a:r>
              <a:rPr lang="cs-CZ" dirty="0"/>
              <a:t>(</a:t>
            </a:r>
            <a:r>
              <a:rPr lang="cs-CZ" dirty="0" smtClean="0"/>
              <a:t>vnitřní předpis – oběh účetních dokladů, pracovní </a:t>
            </a:r>
            <a:r>
              <a:rPr lang="cs-CZ" dirty="0" err="1" smtClean="0"/>
              <a:t>postupy,atd</a:t>
            </a:r>
            <a:r>
              <a:rPr lang="cs-CZ" dirty="0" smtClean="0"/>
              <a:t>.) / ANO pokud proces řídící kontroly  upraven v jakémkoliv VP</a:t>
            </a:r>
          </a:p>
          <a:p>
            <a:pPr marL="176213" indent="0">
              <a:buNone/>
            </a:pPr>
            <a:r>
              <a:rPr lang="cs-CZ" b="1" dirty="0" smtClean="0"/>
              <a:t>b) </a:t>
            </a:r>
            <a:r>
              <a:rPr lang="cs-CZ" b="1" dirty="0"/>
              <a:t>Je proces schvalování majetkových operací upraven ve vnitřním předpisu</a:t>
            </a:r>
            <a:r>
              <a:rPr lang="cs-CZ" b="1" dirty="0" smtClean="0"/>
              <a:t>? </a:t>
            </a:r>
            <a:r>
              <a:rPr lang="cs-CZ" dirty="0" smtClean="0">
                <a:solidFill>
                  <a:srgbClr val="FF0000"/>
                </a:solidFill>
              </a:rPr>
              <a:t>ANO/NE</a:t>
            </a:r>
          </a:p>
          <a:p>
            <a:pPr marL="176213" indent="0">
              <a:buNone/>
            </a:pPr>
            <a:r>
              <a:rPr lang="cs-CZ" b="1" dirty="0"/>
              <a:t>-</a:t>
            </a:r>
            <a:r>
              <a:rPr lang="cs-CZ" b="1" dirty="0" smtClean="0"/>
              <a:t> </a:t>
            </a:r>
            <a:r>
              <a:rPr lang="cs-CZ" dirty="0" smtClean="0"/>
              <a:t>v jakémkoliv vnitřním předpisu - ANO</a:t>
            </a:r>
          </a:p>
          <a:p>
            <a:pPr marL="176213" indent="0">
              <a:buNone/>
            </a:pPr>
            <a:r>
              <a:rPr lang="cs-CZ" dirty="0" smtClean="0"/>
              <a:t>- vedoucí orgánu veřejné správy – stanovení pravomocí a odpovědnosti</a:t>
            </a:r>
          </a:p>
          <a:p>
            <a:pPr marL="176213" indent="0">
              <a:buNone/>
            </a:pPr>
            <a:r>
              <a:rPr lang="cs-CZ" dirty="0" smtClean="0"/>
              <a:t>- zákon nestanoví povinnost </a:t>
            </a:r>
            <a:r>
              <a:rPr lang="cs-CZ" dirty="0" err="1" smtClean="0"/>
              <a:t>vnitř</a:t>
            </a:r>
            <a:r>
              <a:rPr lang="cs-CZ" dirty="0" smtClean="0"/>
              <a:t>. </a:t>
            </a:r>
            <a:r>
              <a:rPr lang="cs-CZ" dirty="0"/>
              <a:t>p</a:t>
            </a:r>
            <a:r>
              <a:rPr lang="cs-CZ" dirty="0" smtClean="0"/>
              <a:t>rocesu pro schvalování majetkových operací </a:t>
            </a:r>
          </a:p>
          <a:p>
            <a:pPr marL="176213" indent="0">
              <a:buNone/>
            </a:pPr>
            <a:r>
              <a:rPr lang="cs-CZ" b="1" dirty="0" smtClean="0"/>
              <a:t>c) Byla </a:t>
            </a:r>
            <a:r>
              <a:rPr lang="cs-CZ" b="1" dirty="0"/>
              <a:t>sloučena funkce správce rozpočtu a hlavního účetní podle ustanovení § 26 odst. 3 </a:t>
            </a:r>
            <a:r>
              <a:rPr lang="cs-CZ" b="1" dirty="0" smtClean="0"/>
              <a:t>zákona o </a:t>
            </a:r>
            <a:r>
              <a:rPr lang="cs-CZ" b="1" dirty="0"/>
              <a:t>finanční kontrole</a:t>
            </a:r>
            <a:r>
              <a:rPr lang="cs-CZ" b="1" dirty="0" smtClean="0"/>
              <a:t>? </a:t>
            </a:r>
            <a:r>
              <a:rPr lang="cs-CZ" dirty="0" smtClean="0">
                <a:solidFill>
                  <a:srgbClr val="FF0000"/>
                </a:solidFill>
              </a:rPr>
              <a:t>ANO/NE</a:t>
            </a:r>
          </a:p>
          <a:p>
            <a:pPr marL="176213" indent="0">
              <a:buNone/>
            </a:pPr>
            <a:r>
              <a:rPr lang="cs-CZ" dirty="0" smtClean="0"/>
              <a:t>- z. o FK v </a:t>
            </a:r>
            <a:r>
              <a:rPr lang="cs-CZ" dirty="0" err="1" smtClean="0"/>
              <a:t>ust</a:t>
            </a:r>
            <a:r>
              <a:rPr lang="cs-CZ" dirty="0" smtClean="0"/>
              <a:t>. </a:t>
            </a:r>
            <a:r>
              <a:rPr lang="cs-CZ" dirty="0"/>
              <a:t>§ 26 </a:t>
            </a:r>
            <a:r>
              <a:rPr lang="cs-CZ" dirty="0" smtClean="0"/>
              <a:t>umožňuje sloučit funkci správce rozpočtu a hl. účetní</a:t>
            </a:r>
          </a:p>
          <a:p>
            <a:pPr marL="176213" indent="0">
              <a:buNone/>
            </a:pPr>
            <a:r>
              <a:rPr lang="cs-CZ" dirty="0"/>
              <a:t>-</a:t>
            </a:r>
            <a:r>
              <a:rPr lang="cs-CZ" dirty="0" smtClean="0"/>
              <a:t> </a:t>
            </a:r>
            <a:r>
              <a:rPr lang="cs-CZ" dirty="0"/>
              <a:t>Malá pravděpodobnost (rizika hospodaření s veř. prostředky) – povaha činnosti, struktura, </a:t>
            </a:r>
            <a:r>
              <a:rPr lang="cs-CZ" dirty="0" err="1"/>
              <a:t>pravomoce</a:t>
            </a:r>
            <a:r>
              <a:rPr lang="cs-CZ" dirty="0"/>
              <a:t>, úkoly, stupeň obtížnosti </a:t>
            </a:r>
            <a:r>
              <a:rPr lang="cs-CZ" dirty="0" err="1"/>
              <a:t>fin</a:t>
            </a:r>
            <a:r>
              <a:rPr lang="cs-CZ" dirty="0"/>
              <a:t>. řízení)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9900" y="581025"/>
            <a:ext cx="8990799" cy="615553"/>
          </a:xfrm>
        </p:spPr>
        <p:txBody>
          <a:bodyPr/>
          <a:lstStyle/>
          <a:p>
            <a:pPr marL="519113" indent="-342900"/>
            <a:r>
              <a:rPr lang="cs-CZ" sz="2000" dirty="0" smtClean="0"/>
              <a:t>A) Zhodnocení </a:t>
            </a:r>
            <a:r>
              <a:rPr lang="cs-CZ" sz="2000" dirty="0"/>
              <a:t>přiměřenosti a účinnosti zavedeného systému </a:t>
            </a:r>
            <a:r>
              <a:rPr lang="cs-CZ" sz="2000" dirty="0" smtClean="0"/>
              <a:t>finanční</a:t>
            </a:r>
            <a:br>
              <a:rPr lang="cs-CZ" sz="2000" dirty="0" smtClean="0"/>
            </a:br>
            <a:r>
              <a:rPr lang="cs-CZ" sz="2000" dirty="0" smtClean="0"/>
              <a:t>kontroly</a:t>
            </a:r>
            <a:endParaRPr lang="en-US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/>
            <a:r>
              <a:rPr lang="cs-CZ" smtClean="0"/>
              <a:t> |   </a:t>
            </a:r>
            <a:fld id="{81D60167-4931-47E6-BA6A-407CBD079E47}" type="slidenum">
              <a:rPr lang="cs-CZ" smtClean="0"/>
              <a:pPr marL="1056640" algn="r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278135"/>
      </p:ext>
    </p:extLst>
  </p:cSld>
  <p:clrMapOvr>
    <a:masterClrMapping/>
  </p:clrMapOvr>
</p:sld>
</file>

<file path=ppt/theme/theme1.xml><?xml version="1.0" encoding="utf-8"?>
<a:theme xmlns:a="http://schemas.openxmlformats.org/drawingml/2006/main" name="MF-PowerPoint 01">
  <a:themeElements>
    <a:clrScheme name="MFČR">
      <a:dk1>
        <a:srgbClr val="444444"/>
      </a:dk1>
      <a:lt1>
        <a:srgbClr val="FFFFFF"/>
      </a:lt1>
      <a:dk2>
        <a:srgbClr val="2581C4"/>
      </a:dk2>
      <a:lt2>
        <a:srgbClr val="E73431"/>
      </a:lt2>
      <a:accent1>
        <a:srgbClr val="92D050"/>
      </a:accent1>
      <a:accent2>
        <a:srgbClr val="FFC000"/>
      </a:accent2>
      <a:accent3>
        <a:srgbClr val="00B0F0"/>
      </a:accent3>
      <a:accent4>
        <a:srgbClr val="FF66CC"/>
      </a:accent4>
      <a:accent5>
        <a:srgbClr val="7030A0"/>
      </a:accent5>
      <a:accent6>
        <a:srgbClr val="CC6600"/>
      </a:accent6>
      <a:hlink>
        <a:srgbClr val="2581C4"/>
      </a:hlink>
      <a:folHlink>
        <a:srgbClr val="99D6FF"/>
      </a:folHlink>
    </a:clrScheme>
    <a:fontScheme name="MFČ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3_MF-PowerPoint 01">
  <a:themeElements>
    <a:clrScheme name="MFČR">
      <a:dk1>
        <a:srgbClr val="444444"/>
      </a:dk1>
      <a:lt1>
        <a:srgbClr val="FFFFFF"/>
      </a:lt1>
      <a:dk2>
        <a:srgbClr val="2581C4"/>
      </a:dk2>
      <a:lt2>
        <a:srgbClr val="E73431"/>
      </a:lt2>
      <a:accent1>
        <a:srgbClr val="92D050"/>
      </a:accent1>
      <a:accent2>
        <a:srgbClr val="FFC000"/>
      </a:accent2>
      <a:accent3>
        <a:srgbClr val="00B0F0"/>
      </a:accent3>
      <a:accent4>
        <a:srgbClr val="FF66CC"/>
      </a:accent4>
      <a:accent5>
        <a:srgbClr val="7030A0"/>
      </a:accent5>
      <a:accent6>
        <a:srgbClr val="CC6600"/>
      </a:accent6>
      <a:hlink>
        <a:srgbClr val="2581C4"/>
      </a:hlink>
      <a:folHlink>
        <a:srgbClr val="99D6FF"/>
      </a:folHlink>
    </a:clrScheme>
    <a:fontScheme name="MFČ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17749</TotalTime>
  <Words>3134</Words>
  <Application>Microsoft Office PowerPoint</Application>
  <PresentationFormat>Vlastní</PresentationFormat>
  <Paragraphs>325</Paragraphs>
  <Slides>26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28" baseType="lpstr">
      <vt:lpstr>MF-PowerPoint 01</vt:lpstr>
      <vt:lpstr>13_MF-PowerPoint 01</vt:lpstr>
      <vt:lpstr>Prezentace aplikace PowerPoint</vt:lpstr>
      <vt:lpstr>Novela zákona č. 320/2001 Sb.</vt:lpstr>
      <vt:lpstr>Novela vyhlášky č. 416/2004 Sb.</vt:lpstr>
      <vt:lpstr>Prezentace aplikace PowerPoint</vt:lpstr>
      <vt:lpstr>Kdo předává zprávu o výsledcích finančních kontrol ?</vt:lpstr>
      <vt:lpstr>Kdo předává zprávu o výsledcích finančních kontrol ?</vt:lpstr>
      <vt:lpstr>Struktura zprávy o VFK</vt:lpstr>
      <vt:lpstr>Rozsah vykazování – povinnost není u všech stejná</vt:lpstr>
      <vt:lpstr>A) Zhodnocení přiměřenosti a účinnosti zavedeného systému finanční kontroly</vt:lpstr>
      <vt:lpstr>A) Zhodnocení přiměřenosti a účinnosti zavedeného systému finanční kontroly</vt:lpstr>
      <vt:lpstr>A) ) Zhodnocení přiměřenosti a účinnosti zavedeného systému finanční kontroly</vt:lpstr>
      <vt:lpstr>B ) Informace o výsledcích vykonaných veřejnosprávních kontrol  </vt:lpstr>
      <vt:lpstr>B) Informace o výsledcích vykonaných veřejnosprávních kontrol</vt:lpstr>
      <vt:lpstr>B) Informace o výsledcích vykonaných veřejnosprávních kontrol</vt:lpstr>
      <vt:lpstr>B) Informace o výsledcích vykonaných veřejnosprávních kontrol</vt:lpstr>
      <vt:lpstr>Finanční kontroly vykazované v MS 2014+</vt:lpstr>
      <vt:lpstr>C) Informace o výsledcích vykonaných IA</vt:lpstr>
      <vt:lpstr>C) Informace o výsledcích vykonaných IA</vt:lpstr>
      <vt:lpstr>D ) Přehled kontrolních zjištění předaných k dalšímu řízení</vt:lpstr>
      <vt:lpstr>D) Přehled kontrolních zjištění předaných k dalšímu řízení</vt:lpstr>
      <vt:lpstr>Prezentace aplikace PowerPoint</vt:lpstr>
      <vt:lpstr>Informace o závažných zjištěních</vt:lpstr>
      <vt:lpstr>Přihlášení do IS FKVS – MZZ, MKP  </vt:lpstr>
      <vt:lpstr>Přihlášení do Modulu závažných zjištění</vt:lpstr>
      <vt:lpstr>Děkujeme Vám za pozornost</vt:lpstr>
      <vt:lpstr>Kontakty</vt:lpstr>
    </vt:vector>
  </TitlesOfParts>
  <Company>Ministerstvo financí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Radka &amp; Eliška</dc:creator>
  <cp:lastModifiedBy>Gajger Adam Mgr.</cp:lastModifiedBy>
  <cp:revision>1528</cp:revision>
  <cp:lastPrinted>2020-01-22T07:32:41Z</cp:lastPrinted>
  <dcterms:created xsi:type="dcterms:W3CDTF">2016-08-25T14:27:15Z</dcterms:created>
  <dcterms:modified xsi:type="dcterms:W3CDTF">2020-01-22T08:18:58Z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2016-08-25T00:00:00Z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2016-08-25T00:00:00Z</vt:filetime>
  </property>
</Properties>
</file>