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01" r:id="rId2"/>
    <p:sldId id="327" r:id="rId3"/>
    <p:sldId id="328" r:id="rId4"/>
    <p:sldId id="329" r:id="rId5"/>
    <p:sldId id="330" r:id="rId6"/>
    <p:sldId id="331" r:id="rId7"/>
    <p:sldId id="335" r:id="rId8"/>
    <p:sldId id="343" r:id="rId9"/>
    <p:sldId id="341" r:id="rId10"/>
    <p:sldId id="342" r:id="rId11"/>
    <p:sldId id="332" r:id="rId12"/>
    <p:sldId id="339" r:id="rId13"/>
    <p:sldId id="333" r:id="rId14"/>
    <p:sldId id="336" r:id="rId15"/>
    <p:sldId id="334" r:id="rId16"/>
    <p:sldId id="340" r:id="rId17"/>
    <p:sldId id="346" r:id="rId18"/>
    <p:sldId id="337" r:id="rId19"/>
    <p:sldId id="344" r:id="rId20"/>
  </p:sldIdLst>
  <p:sldSz cx="9144000" cy="6858000" type="screen4x3"/>
  <p:notesSz cx="6797675" cy="9872663"/>
  <p:defaultTextStyle>
    <a:defPPr>
      <a:defRPr lang="cs-CZ"/>
    </a:defPPr>
    <a:lvl1pPr algn="just" rtl="0" fontAlgn="base">
      <a:spcBef>
        <a:spcPct val="20000"/>
      </a:spcBef>
      <a:spcAft>
        <a:spcPct val="0"/>
      </a:spcAft>
      <a:defRPr sz="1000" kern="1200">
        <a:solidFill>
          <a:srgbClr val="003F7E"/>
        </a:solidFill>
        <a:latin typeface="Arial" charset="0"/>
        <a:ea typeface="+mn-ea"/>
        <a:cs typeface="+mn-cs"/>
      </a:defRPr>
    </a:lvl1pPr>
    <a:lvl2pPr marL="457200" algn="just" rtl="0" fontAlgn="base">
      <a:spcBef>
        <a:spcPct val="20000"/>
      </a:spcBef>
      <a:spcAft>
        <a:spcPct val="0"/>
      </a:spcAft>
      <a:defRPr sz="1000" kern="1200">
        <a:solidFill>
          <a:srgbClr val="003F7E"/>
        </a:solidFill>
        <a:latin typeface="Arial" charset="0"/>
        <a:ea typeface="+mn-ea"/>
        <a:cs typeface="+mn-cs"/>
      </a:defRPr>
    </a:lvl2pPr>
    <a:lvl3pPr marL="914400" algn="just" rtl="0" fontAlgn="base">
      <a:spcBef>
        <a:spcPct val="20000"/>
      </a:spcBef>
      <a:spcAft>
        <a:spcPct val="0"/>
      </a:spcAft>
      <a:defRPr sz="1000" kern="1200">
        <a:solidFill>
          <a:srgbClr val="003F7E"/>
        </a:solidFill>
        <a:latin typeface="Arial" charset="0"/>
        <a:ea typeface="+mn-ea"/>
        <a:cs typeface="+mn-cs"/>
      </a:defRPr>
    </a:lvl3pPr>
    <a:lvl4pPr marL="1371600" algn="just" rtl="0" fontAlgn="base">
      <a:spcBef>
        <a:spcPct val="20000"/>
      </a:spcBef>
      <a:spcAft>
        <a:spcPct val="0"/>
      </a:spcAft>
      <a:defRPr sz="1000" kern="1200">
        <a:solidFill>
          <a:srgbClr val="003F7E"/>
        </a:solidFill>
        <a:latin typeface="Arial" charset="0"/>
        <a:ea typeface="+mn-ea"/>
        <a:cs typeface="+mn-cs"/>
      </a:defRPr>
    </a:lvl4pPr>
    <a:lvl5pPr marL="1828800" algn="just" rtl="0" fontAlgn="base">
      <a:spcBef>
        <a:spcPct val="20000"/>
      </a:spcBef>
      <a:spcAft>
        <a:spcPct val="0"/>
      </a:spcAft>
      <a:defRPr sz="1000" kern="1200">
        <a:solidFill>
          <a:srgbClr val="003F7E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rgbClr val="003F7E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rgbClr val="003F7E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rgbClr val="003F7E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rgbClr val="003F7E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060"/>
    <a:srgbClr val="003366"/>
    <a:srgbClr val="003399"/>
    <a:srgbClr val="003F7E"/>
    <a:srgbClr val="0039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6314" autoAdjust="0"/>
  </p:normalViewPr>
  <p:slideViewPr>
    <p:cSldViewPr>
      <p:cViewPr varScale="1">
        <p:scale>
          <a:sx n="105" d="100"/>
          <a:sy n="105" d="100"/>
        </p:scale>
        <p:origin x="179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undrátová Alena" userId="ff3c6952-6b8b-4016-9175-8b79eae00deb" providerId="ADAL" clId="{A31420DC-AB48-4EAE-A598-B66EC529F60A}"/>
    <pc:docChg chg="custSel modSld">
      <pc:chgData name="Kundrátová Alena" userId="ff3c6952-6b8b-4016-9175-8b79eae00deb" providerId="ADAL" clId="{A31420DC-AB48-4EAE-A598-B66EC529F60A}" dt="2023-09-13T06:04:30.930" v="39" actId="6549"/>
      <pc:docMkLst>
        <pc:docMk/>
      </pc:docMkLst>
      <pc:sldChg chg="delSp mod">
        <pc:chgData name="Kundrátová Alena" userId="ff3c6952-6b8b-4016-9175-8b79eae00deb" providerId="ADAL" clId="{A31420DC-AB48-4EAE-A598-B66EC529F60A}" dt="2023-09-05T12:03:31.613" v="14" actId="478"/>
        <pc:sldMkLst>
          <pc:docMk/>
          <pc:sldMk cId="0" sldId="260"/>
        </pc:sldMkLst>
        <pc:picChg chg="del">
          <ac:chgData name="Kundrátová Alena" userId="ff3c6952-6b8b-4016-9175-8b79eae00deb" providerId="ADAL" clId="{A31420DC-AB48-4EAE-A598-B66EC529F60A}" dt="2023-09-05T12:03:31.613" v="14" actId="478"/>
          <ac:picMkLst>
            <pc:docMk/>
            <pc:sldMk cId="0" sldId="260"/>
            <ac:picMk id="4" creationId="{00000000-0000-0000-0000-000000000000}"/>
          </ac:picMkLst>
        </pc:picChg>
      </pc:sldChg>
      <pc:sldChg chg="delSp mod">
        <pc:chgData name="Kundrátová Alena" userId="ff3c6952-6b8b-4016-9175-8b79eae00deb" providerId="ADAL" clId="{A31420DC-AB48-4EAE-A598-B66EC529F60A}" dt="2023-09-05T12:02:15.724" v="0" actId="478"/>
        <pc:sldMkLst>
          <pc:docMk/>
          <pc:sldMk cId="2713369802" sldId="301"/>
        </pc:sldMkLst>
        <pc:picChg chg="del">
          <ac:chgData name="Kundrátová Alena" userId="ff3c6952-6b8b-4016-9175-8b79eae00deb" providerId="ADAL" clId="{A31420DC-AB48-4EAE-A598-B66EC529F60A}" dt="2023-09-05T12:02:15.724" v="0" actId="478"/>
          <ac:picMkLst>
            <pc:docMk/>
            <pc:sldMk cId="2713369802" sldId="301"/>
            <ac:picMk id="5" creationId="{00000000-0000-0000-0000-000000000000}"/>
          </ac:picMkLst>
        </pc:picChg>
      </pc:sldChg>
      <pc:sldChg chg="delSp mod">
        <pc:chgData name="Kundrátová Alena" userId="ff3c6952-6b8b-4016-9175-8b79eae00deb" providerId="ADAL" clId="{A31420DC-AB48-4EAE-A598-B66EC529F60A}" dt="2023-09-05T12:02:18.729" v="1" actId="478"/>
        <pc:sldMkLst>
          <pc:docMk/>
          <pc:sldMk cId="2645796534" sldId="327"/>
        </pc:sldMkLst>
        <pc:picChg chg="del">
          <ac:chgData name="Kundrátová Alena" userId="ff3c6952-6b8b-4016-9175-8b79eae00deb" providerId="ADAL" clId="{A31420DC-AB48-4EAE-A598-B66EC529F60A}" dt="2023-09-05T12:02:18.729" v="1" actId="478"/>
          <ac:picMkLst>
            <pc:docMk/>
            <pc:sldMk cId="2645796534" sldId="327"/>
            <ac:picMk id="5" creationId="{00000000-0000-0000-0000-000000000000}"/>
          </ac:picMkLst>
        </pc:picChg>
      </pc:sldChg>
      <pc:sldChg chg="delSp mod">
        <pc:chgData name="Kundrátová Alena" userId="ff3c6952-6b8b-4016-9175-8b79eae00deb" providerId="ADAL" clId="{A31420DC-AB48-4EAE-A598-B66EC529F60A}" dt="2023-09-05T12:03:03.941" v="2" actId="478"/>
        <pc:sldMkLst>
          <pc:docMk/>
          <pc:sldMk cId="995014099" sldId="328"/>
        </pc:sldMkLst>
        <pc:picChg chg="del">
          <ac:chgData name="Kundrátová Alena" userId="ff3c6952-6b8b-4016-9175-8b79eae00deb" providerId="ADAL" clId="{A31420DC-AB48-4EAE-A598-B66EC529F60A}" dt="2023-09-05T12:03:03.941" v="2" actId="478"/>
          <ac:picMkLst>
            <pc:docMk/>
            <pc:sldMk cId="995014099" sldId="328"/>
            <ac:picMk id="5" creationId="{00000000-0000-0000-0000-000000000000}"/>
          </ac:picMkLst>
        </pc:picChg>
      </pc:sldChg>
      <pc:sldChg chg="delSp mod">
        <pc:chgData name="Kundrátová Alena" userId="ff3c6952-6b8b-4016-9175-8b79eae00deb" providerId="ADAL" clId="{A31420DC-AB48-4EAE-A598-B66EC529F60A}" dt="2023-09-05T12:03:06.887" v="3" actId="478"/>
        <pc:sldMkLst>
          <pc:docMk/>
          <pc:sldMk cId="1291969155" sldId="329"/>
        </pc:sldMkLst>
        <pc:picChg chg="del">
          <ac:chgData name="Kundrátová Alena" userId="ff3c6952-6b8b-4016-9175-8b79eae00deb" providerId="ADAL" clId="{A31420DC-AB48-4EAE-A598-B66EC529F60A}" dt="2023-09-05T12:03:06.887" v="3" actId="478"/>
          <ac:picMkLst>
            <pc:docMk/>
            <pc:sldMk cId="1291969155" sldId="329"/>
            <ac:picMk id="5" creationId="{00000000-0000-0000-0000-000000000000}"/>
          </ac:picMkLst>
        </pc:picChg>
      </pc:sldChg>
      <pc:sldChg chg="delSp modSp mod">
        <pc:chgData name="Kundrátová Alena" userId="ff3c6952-6b8b-4016-9175-8b79eae00deb" providerId="ADAL" clId="{A31420DC-AB48-4EAE-A598-B66EC529F60A}" dt="2023-09-12T12:52:26.168" v="26" actId="6549"/>
        <pc:sldMkLst>
          <pc:docMk/>
          <pc:sldMk cId="830712542" sldId="330"/>
        </pc:sldMkLst>
        <pc:spChg chg="mod">
          <ac:chgData name="Kundrátová Alena" userId="ff3c6952-6b8b-4016-9175-8b79eae00deb" providerId="ADAL" clId="{A31420DC-AB48-4EAE-A598-B66EC529F60A}" dt="2023-09-12T12:52:26.168" v="26" actId="6549"/>
          <ac:spMkLst>
            <pc:docMk/>
            <pc:sldMk cId="830712542" sldId="330"/>
            <ac:spMk id="7171" creationId="{00000000-0000-0000-0000-000000000000}"/>
          </ac:spMkLst>
        </pc:spChg>
        <pc:picChg chg="del">
          <ac:chgData name="Kundrátová Alena" userId="ff3c6952-6b8b-4016-9175-8b79eae00deb" providerId="ADAL" clId="{A31420DC-AB48-4EAE-A598-B66EC529F60A}" dt="2023-09-05T12:03:09.892" v="4" actId="478"/>
          <ac:picMkLst>
            <pc:docMk/>
            <pc:sldMk cId="830712542" sldId="330"/>
            <ac:picMk id="5" creationId="{00000000-0000-0000-0000-000000000000}"/>
          </ac:picMkLst>
        </pc:picChg>
      </pc:sldChg>
      <pc:sldChg chg="delSp modSp mod">
        <pc:chgData name="Kundrátová Alena" userId="ff3c6952-6b8b-4016-9175-8b79eae00deb" providerId="ADAL" clId="{A31420DC-AB48-4EAE-A598-B66EC529F60A}" dt="2023-09-12T12:52:59.060" v="38" actId="20577"/>
        <pc:sldMkLst>
          <pc:docMk/>
          <pc:sldMk cId="4292870541" sldId="331"/>
        </pc:sldMkLst>
        <pc:spChg chg="mod">
          <ac:chgData name="Kundrátová Alena" userId="ff3c6952-6b8b-4016-9175-8b79eae00deb" providerId="ADAL" clId="{A31420DC-AB48-4EAE-A598-B66EC529F60A}" dt="2023-09-12T12:52:59.060" v="38" actId="20577"/>
          <ac:spMkLst>
            <pc:docMk/>
            <pc:sldMk cId="4292870541" sldId="331"/>
            <ac:spMk id="7171" creationId="{00000000-0000-0000-0000-000000000000}"/>
          </ac:spMkLst>
        </pc:spChg>
        <pc:picChg chg="del">
          <ac:chgData name="Kundrátová Alena" userId="ff3c6952-6b8b-4016-9175-8b79eae00deb" providerId="ADAL" clId="{A31420DC-AB48-4EAE-A598-B66EC529F60A}" dt="2023-09-05T12:03:12.264" v="5" actId="478"/>
          <ac:picMkLst>
            <pc:docMk/>
            <pc:sldMk cId="4292870541" sldId="331"/>
            <ac:picMk id="5" creationId="{00000000-0000-0000-0000-000000000000}"/>
          </ac:picMkLst>
        </pc:picChg>
      </pc:sldChg>
      <pc:sldChg chg="delSp mod">
        <pc:chgData name="Kundrátová Alena" userId="ff3c6952-6b8b-4016-9175-8b79eae00deb" providerId="ADAL" clId="{A31420DC-AB48-4EAE-A598-B66EC529F60A}" dt="2023-09-05T12:03:14.160" v="6" actId="478"/>
        <pc:sldMkLst>
          <pc:docMk/>
          <pc:sldMk cId="4010226374" sldId="332"/>
        </pc:sldMkLst>
        <pc:picChg chg="del">
          <ac:chgData name="Kundrátová Alena" userId="ff3c6952-6b8b-4016-9175-8b79eae00deb" providerId="ADAL" clId="{A31420DC-AB48-4EAE-A598-B66EC529F60A}" dt="2023-09-05T12:03:14.160" v="6" actId="478"/>
          <ac:picMkLst>
            <pc:docMk/>
            <pc:sldMk cId="4010226374" sldId="332"/>
            <ac:picMk id="5" creationId="{00000000-0000-0000-0000-000000000000}"/>
          </ac:picMkLst>
        </pc:picChg>
      </pc:sldChg>
      <pc:sldChg chg="delSp mod">
        <pc:chgData name="Kundrátová Alena" userId="ff3c6952-6b8b-4016-9175-8b79eae00deb" providerId="ADAL" clId="{A31420DC-AB48-4EAE-A598-B66EC529F60A}" dt="2023-09-05T12:03:16.131" v="7" actId="478"/>
        <pc:sldMkLst>
          <pc:docMk/>
          <pc:sldMk cId="568468906" sldId="333"/>
        </pc:sldMkLst>
        <pc:picChg chg="del">
          <ac:chgData name="Kundrátová Alena" userId="ff3c6952-6b8b-4016-9175-8b79eae00deb" providerId="ADAL" clId="{A31420DC-AB48-4EAE-A598-B66EC529F60A}" dt="2023-09-05T12:03:16.131" v="7" actId="478"/>
          <ac:picMkLst>
            <pc:docMk/>
            <pc:sldMk cId="568468906" sldId="333"/>
            <ac:picMk id="5" creationId="{00000000-0000-0000-0000-000000000000}"/>
          </ac:picMkLst>
        </pc:picChg>
      </pc:sldChg>
      <pc:sldChg chg="delSp modSp mod">
        <pc:chgData name="Kundrátová Alena" userId="ff3c6952-6b8b-4016-9175-8b79eae00deb" providerId="ADAL" clId="{A31420DC-AB48-4EAE-A598-B66EC529F60A}" dt="2023-09-05T12:03:21.581" v="10" actId="478"/>
        <pc:sldMkLst>
          <pc:docMk/>
          <pc:sldMk cId="691035109" sldId="334"/>
        </pc:sldMkLst>
        <pc:picChg chg="del mod">
          <ac:chgData name="Kundrátová Alena" userId="ff3c6952-6b8b-4016-9175-8b79eae00deb" providerId="ADAL" clId="{A31420DC-AB48-4EAE-A598-B66EC529F60A}" dt="2023-09-05T12:03:21.581" v="10" actId="478"/>
          <ac:picMkLst>
            <pc:docMk/>
            <pc:sldMk cId="691035109" sldId="334"/>
            <ac:picMk id="5" creationId="{00000000-0000-0000-0000-000000000000}"/>
          </ac:picMkLst>
        </pc:picChg>
      </pc:sldChg>
      <pc:sldChg chg="delSp mod">
        <pc:chgData name="Kundrátová Alena" userId="ff3c6952-6b8b-4016-9175-8b79eae00deb" providerId="ADAL" clId="{A31420DC-AB48-4EAE-A598-B66EC529F60A}" dt="2023-09-05T12:03:23.137" v="11" actId="478"/>
        <pc:sldMkLst>
          <pc:docMk/>
          <pc:sldMk cId="1313971941" sldId="335"/>
        </pc:sldMkLst>
        <pc:picChg chg="del">
          <ac:chgData name="Kundrátová Alena" userId="ff3c6952-6b8b-4016-9175-8b79eae00deb" providerId="ADAL" clId="{A31420DC-AB48-4EAE-A598-B66EC529F60A}" dt="2023-09-05T12:03:23.137" v="11" actId="478"/>
          <ac:picMkLst>
            <pc:docMk/>
            <pc:sldMk cId="1313971941" sldId="335"/>
            <ac:picMk id="5" creationId="{00000000-0000-0000-0000-000000000000}"/>
          </ac:picMkLst>
        </pc:picChg>
      </pc:sldChg>
      <pc:sldChg chg="delSp modSp mod">
        <pc:chgData name="Kundrátová Alena" userId="ff3c6952-6b8b-4016-9175-8b79eae00deb" providerId="ADAL" clId="{A31420DC-AB48-4EAE-A598-B66EC529F60A}" dt="2023-09-13T06:04:30.930" v="39" actId="6549"/>
        <pc:sldMkLst>
          <pc:docMk/>
          <pc:sldMk cId="3839697755" sldId="336"/>
        </pc:sldMkLst>
        <pc:spChg chg="mod">
          <ac:chgData name="Kundrátová Alena" userId="ff3c6952-6b8b-4016-9175-8b79eae00deb" providerId="ADAL" clId="{A31420DC-AB48-4EAE-A598-B66EC529F60A}" dt="2023-09-13T06:04:30.930" v="39" actId="6549"/>
          <ac:spMkLst>
            <pc:docMk/>
            <pc:sldMk cId="3839697755" sldId="336"/>
            <ac:spMk id="7171" creationId="{00000000-0000-0000-0000-000000000000}"/>
          </ac:spMkLst>
        </pc:spChg>
        <pc:picChg chg="del">
          <ac:chgData name="Kundrátová Alena" userId="ff3c6952-6b8b-4016-9175-8b79eae00deb" providerId="ADAL" clId="{A31420DC-AB48-4EAE-A598-B66EC529F60A}" dt="2023-09-05T12:03:19.722" v="8" actId="478"/>
          <ac:picMkLst>
            <pc:docMk/>
            <pc:sldMk cId="3839697755" sldId="336"/>
            <ac:picMk id="5" creationId="{00000000-0000-0000-0000-000000000000}"/>
          </ac:picMkLst>
        </pc:picChg>
      </pc:sldChg>
      <pc:sldChg chg="delSp mod">
        <pc:chgData name="Kundrátová Alena" userId="ff3c6952-6b8b-4016-9175-8b79eae00deb" providerId="ADAL" clId="{A31420DC-AB48-4EAE-A598-B66EC529F60A}" dt="2023-09-05T12:03:26.129" v="12" actId="478"/>
        <pc:sldMkLst>
          <pc:docMk/>
          <pc:sldMk cId="2028104528" sldId="337"/>
        </pc:sldMkLst>
        <pc:picChg chg="del">
          <ac:chgData name="Kundrátová Alena" userId="ff3c6952-6b8b-4016-9175-8b79eae00deb" providerId="ADAL" clId="{A31420DC-AB48-4EAE-A598-B66EC529F60A}" dt="2023-09-05T12:03:26.129" v="12" actId="478"/>
          <ac:picMkLst>
            <pc:docMk/>
            <pc:sldMk cId="2028104528" sldId="337"/>
            <ac:picMk id="5" creationId="{00000000-0000-0000-0000-000000000000}"/>
          </ac:picMkLst>
        </pc:picChg>
      </pc:sldChg>
      <pc:sldChg chg="delSp mod">
        <pc:chgData name="Kundrátová Alena" userId="ff3c6952-6b8b-4016-9175-8b79eae00deb" providerId="ADAL" clId="{A31420DC-AB48-4EAE-A598-B66EC529F60A}" dt="2023-09-05T12:03:28.309" v="13" actId="478"/>
        <pc:sldMkLst>
          <pc:docMk/>
          <pc:sldMk cId="1854056008" sldId="338"/>
        </pc:sldMkLst>
        <pc:picChg chg="del">
          <ac:chgData name="Kundrátová Alena" userId="ff3c6952-6b8b-4016-9175-8b79eae00deb" providerId="ADAL" clId="{A31420DC-AB48-4EAE-A598-B66EC529F60A}" dt="2023-09-05T12:03:28.309" v="13" actId="478"/>
          <ac:picMkLst>
            <pc:docMk/>
            <pc:sldMk cId="1854056008" sldId="338"/>
            <ac:picMk id="5" creationId="{00000000-0000-0000-0000-000000000000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0558C0-84DA-4CFB-9DEC-8DB647220172}" type="datetimeFigureOut">
              <a:rPr lang="cs-CZ" smtClean="0"/>
              <a:pPr/>
              <a:t>20.02.2024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7364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377364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15310C-CEA1-4DF3-B7F4-6C1ECC09276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33985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530AB3-FAC7-4D30-AE78-1904F09E100E}" type="datetimeFigureOut">
              <a:rPr lang="cs-CZ" smtClean="0"/>
              <a:pPr/>
              <a:t>20.02.2024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689475"/>
            <a:ext cx="5438775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365903-9E17-428C-A81B-58DCBB05D8D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4997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04F056-559A-47E7-9268-35F06201648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43179E-E994-4383-A30B-223035264B5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2E035F-7876-4891-B494-6213D669B59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Nadpis, klipart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klipart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43731B7-F178-4C48-B591-A3AF8B9CD54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7299CC-C853-4611-93F1-BDEC79DD325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417DF9-4D31-47F9-AE13-887BD6D4188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06EED9-E3E1-4710-8942-1C8297725BC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D6FBC4-926A-4BA7-A1DF-A0FB860BDC3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10B59E-0C2F-471A-B8D6-85E32AA795B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CEE091-18EE-4BD1-B6EF-ECCC72DDDFA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273B44-E69F-4DEF-9E91-DC7EB733A8D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5A4A2A-564F-4642-9B46-EC474056477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726FD2AE-536A-4500-B1FB-828762AA03C9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hyperlink" Target="https://www.facebook.com/zvas.cz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zvas.cz/katalog" TargetMode="External"/><Relationship Id="rId5" Type="http://schemas.openxmlformats.org/officeDocument/2006/relationships/hyperlink" Target="https://zvas.cz/vzdelavani/projekty/idz/" TargetMode="External"/><Relationship Id="rId4" Type="http://schemas.openxmlformats.org/officeDocument/2006/relationships/hyperlink" Target="mailto:idz@pppcb.cz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09600"/>
            <a:ext cx="2133600" cy="898525"/>
          </a:xfrm>
          <a:prstGeom prst="rect">
            <a:avLst/>
          </a:prstGeom>
          <a:noFill/>
        </p:spPr>
      </p:pic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2987824" y="865806"/>
            <a:ext cx="5991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cs-CZ" sz="2400" b="1" dirty="0"/>
              <a:t>Implementace dlouhodobého záměru Jihočeského kraje </a:t>
            </a:r>
          </a:p>
          <a:p>
            <a:pPr algn="ctr">
              <a:spcBef>
                <a:spcPts val="0"/>
              </a:spcBef>
            </a:pPr>
            <a:endParaRPr lang="cs-CZ" b="1" dirty="0"/>
          </a:p>
          <a:p>
            <a:pPr algn="ctr">
              <a:spcBef>
                <a:spcPts val="0"/>
              </a:spcBef>
            </a:pPr>
            <a:endParaRPr lang="cs-CZ" sz="1400" b="1" dirty="0"/>
          </a:p>
        </p:txBody>
      </p:sp>
      <p:pic>
        <p:nvPicPr>
          <p:cNvPr id="2052" name="Picture 4" descr="U:\Zveřejněné materiály\dnes\vysec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6400" y="2204864"/>
            <a:ext cx="5991200" cy="2803174"/>
          </a:xfrm>
          <a:prstGeom prst="rect">
            <a:avLst/>
          </a:prstGeom>
          <a:noFill/>
        </p:spPr>
      </p:pic>
      <p:pic>
        <p:nvPicPr>
          <p:cNvPr id="2" name="Obrázek 1">
            <a:extLst>
              <a:ext uri="{FF2B5EF4-FFF2-40B4-BE49-F238E27FC236}">
                <a16:creationId xmlns:a16="http://schemas.microsoft.com/office/drawing/2014/main" id="{64429E76-3C90-B3A6-0410-978CC8983BC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39752" y="5885656"/>
            <a:ext cx="5096698" cy="725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3698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843808" y="332656"/>
            <a:ext cx="5832648" cy="1143000"/>
          </a:xfrm>
        </p:spPr>
        <p:txBody>
          <a:bodyPr/>
          <a:lstStyle/>
          <a:p>
            <a:pPr marL="0" indent="0">
              <a:buNone/>
            </a:pPr>
            <a:r>
              <a:rPr lang="cs-CZ" sz="24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Podaktivita 2.14 Implementace ročních akčních plánů KAP III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4539208"/>
          </a:xfrm>
        </p:spPr>
        <p:txBody>
          <a:bodyPr/>
          <a:lstStyle/>
          <a:p>
            <a:pPr marL="0" indent="0" algn="ctr">
              <a:buNone/>
            </a:pPr>
            <a:r>
              <a:rPr lang="cs-CZ" sz="1400" b="1" dirty="0">
                <a:solidFill>
                  <a:srgbClr val="003366"/>
                </a:solidFill>
                <a:highlight>
                  <a:srgbClr val="00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Realizace aktivit od ledna do prosince 2024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14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14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 poskytnout podporu při sebepoškozujícím chování (32 vyuč. hodiny)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4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 pracovat s agresivitou u žáků (16 vyuč. hodiny)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4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Metodická setkání pro sborovny (8 vyuč. hodiny)</a:t>
            </a:r>
          </a:p>
          <a:p>
            <a:endParaRPr lang="cs-CZ" sz="14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14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Cílová skupina: </a:t>
            </a:r>
            <a:r>
              <a:rPr lang="cs-CZ" sz="14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pedagogický pracovník ZŠ a SŠ; žák ZŠ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4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Forma: </a:t>
            </a:r>
            <a:r>
              <a:rPr lang="cs-CZ" sz="14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workshopy; vzdělávací programy</a:t>
            </a:r>
          </a:p>
          <a:p>
            <a:endParaRPr lang="cs-CZ" sz="14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4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cs-CZ" sz="1400" i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Podrobnější informace obdržíte u partnerské organizace. </a:t>
            </a:r>
          </a:p>
          <a:p>
            <a:pPr marL="0" indent="0">
              <a:buNone/>
            </a:pPr>
            <a:endParaRPr lang="cs-CZ" sz="16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6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18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marL="0" indent="0">
              <a:buNone/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marL="0" indent="0">
              <a:buNone/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marL="0" indent="0">
              <a:buNone/>
            </a:pP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000" dirty="0">
              <a:solidFill>
                <a:srgbClr val="003F7E"/>
              </a:solidFill>
              <a:latin typeface="Arial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2" name="Obrázek 1">
            <a:extLst>
              <a:ext uri="{FF2B5EF4-FFF2-40B4-BE49-F238E27FC236}">
                <a16:creationId xmlns:a16="http://schemas.microsoft.com/office/drawing/2014/main" id="{1EF047BC-9296-AC4F-52A9-68C4D01A9F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9752" y="5814392"/>
            <a:ext cx="5096698" cy="725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4586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843808" y="332656"/>
            <a:ext cx="5832648" cy="1143000"/>
          </a:xfrm>
        </p:spPr>
        <p:txBody>
          <a:bodyPr/>
          <a:lstStyle/>
          <a:p>
            <a:pPr algn="ctr">
              <a:spcBef>
                <a:spcPts val="0"/>
              </a:spcBef>
            </a:pPr>
            <a:r>
              <a:rPr lang="cs-CZ" sz="2400" b="1" kern="1200" dirty="0">
                <a:solidFill>
                  <a:srgbClr val="003F7E"/>
                </a:solidFill>
                <a:latin typeface="Arial" charset="0"/>
                <a:ea typeface="+mn-ea"/>
                <a:cs typeface="+mn-cs"/>
              </a:rPr>
              <a:t>Povinné aktivity IDZ JčK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4539208"/>
          </a:xfrm>
        </p:spPr>
        <p:txBody>
          <a:bodyPr/>
          <a:lstStyle/>
          <a:p>
            <a:pPr marL="0" indent="0" algn="ctr">
              <a:buNone/>
            </a:pPr>
            <a:r>
              <a:rPr lang="cs-CZ" sz="1400" b="1" dirty="0">
                <a:solidFill>
                  <a:srgbClr val="003366"/>
                </a:solidFill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Realizace aktivit od ledna 2025 do června</a:t>
            </a:r>
            <a:r>
              <a:rPr lang="cs-CZ" sz="1400" dirty="0">
                <a:solidFill>
                  <a:srgbClr val="003366"/>
                </a:solidFill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b="1" dirty="0">
                <a:solidFill>
                  <a:srgbClr val="003366"/>
                </a:solidFill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2028</a:t>
            </a:r>
            <a:r>
              <a:rPr lang="cs-CZ" sz="1400" dirty="0">
                <a:solidFill>
                  <a:srgbClr val="003366"/>
                </a:solidFill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(plánované v projektové žádosti)</a:t>
            </a:r>
          </a:p>
          <a:p>
            <a:pPr marL="0" indent="0">
              <a:buNone/>
            </a:pPr>
            <a:endParaRPr lang="cs-CZ" sz="1400" b="1" dirty="0">
              <a:solidFill>
                <a:srgbClr val="003366"/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4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Podaktivita 2.1 Kariérové poradenství </a:t>
            </a:r>
            <a:r>
              <a:rPr lang="cs-CZ" sz="14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(JHK)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4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zvýšení kvality kariérového poradenství poskytovaného na ZŠ a SŠ a aktivit zaměřených na výběr vhodného vzdělávacího směru u žáků těchto škol, včetně usnadnění jejich přechodu mezi ZŠ a SŠ, popř. SŠ a VOŠ/VŠ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4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Cílová skupina</a:t>
            </a:r>
            <a:r>
              <a:rPr lang="cs-CZ" sz="14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žáci ZŠ a SŠ; pedagogičtí pracovníci ZŠ a SŠ (kariéroví poradci)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4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</a:t>
            </a:r>
            <a:r>
              <a:rPr lang="cs-CZ" sz="14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metodické workshopy; krajská konference ke KP; kariérové workshopy pro žáky ve firmách/středních školách </a:t>
            </a:r>
          </a:p>
          <a:p>
            <a:pPr marL="0" indent="0">
              <a:buNone/>
            </a:pPr>
            <a:endParaRPr lang="cs-CZ" sz="14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4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Podaktivita 2.2 Prevence předčasných odchodů ze vzdělávání </a:t>
            </a:r>
            <a:r>
              <a:rPr lang="cs-CZ" sz="14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(PPP)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4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prevence předčasných odchodů ze vzdělávání a na podporu preventivních, intervenčních a kompenzačních opatření u žáků posledních ročníků ZŠ a žáků SŠ s akcentem na osoby nejvíce ohrožené předčasným odchodem ze vzdělávání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4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Cílová skupina</a:t>
            </a:r>
            <a:r>
              <a:rPr lang="cs-CZ" sz="14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rodiče žáků posledních ročníků ZŠ a žáků SŠ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4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Forma: </a:t>
            </a:r>
            <a:r>
              <a:rPr lang="cs-CZ" sz="14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osvětová akce</a:t>
            </a:r>
          </a:p>
          <a:p>
            <a:pPr marL="0" indent="0">
              <a:buNone/>
            </a:pPr>
            <a:endParaRPr lang="cs-CZ" sz="1400" b="1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6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6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6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6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6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18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marL="0" indent="0">
              <a:buNone/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marL="0" indent="0">
              <a:buNone/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marL="0" indent="0">
              <a:buNone/>
            </a:pP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000" dirty="0">
              <a:solidFill>
                <a:srgbClr val="003F7E"/>
              </a:solidFill>
              <a:latin typeface="Arial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2" name="Obrázek 1">
            <a:extLst>
              <a:ext uri="{FF2B5EF4-FFF2-40B4-BE49-F238E27FC236}">
                <a16:creationId xmlns:a16="http://schemas.microsoft.com/office/drawing/2014/main" id="{DCED9444-2D37-ADAF-91B5-9DF8381AF9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9752" y="5934323"/>
            <a:ext cx="5096698" cy="725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226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843808" y="332656"/>
            <a:ext cx="5832648" cy="1143000"/>
          </a:xfrm>
        </p:spPr>
        <p:txBody>
          <a:bodyPr/>
          <a:lstStyle/>
          <a:p>
            <a:pPr algn="ctr">
              <a:spcBef>
                <a:spcPts val="0"/>
              </a:spcBef>
            </a:pPr>
            <a:r>
              <a:rPr lang="cs-CZ" sz="2400" b="1" kern="1200" dirty="0">
                <a:solidFill>
                  <a:srgbClr val="003F7E"/>
                </a:solidFill>
                <a:latin typeface="Arial" charset="0"/>
                <a:ea typeface="+mn-ea"/>
                <a:cs typeface="+mn-cs"/>
              </a:rPr>
              <a:t>Povinné aktivity IDZ JčK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4539208"/>
          </a:xfrm>
        </p:spPr>
        <p:txBody>
          <a:bodyPr/>
          <a:lstStyle/>
          <a:p>
            <a:pPr marL="0" indent="0" algn="ctr">
              <a:buNone/>
            </a:pPr>
            <a:r>
              <a:rPr lang="cs-CZ" sz="1400" b="1" dirty="0">
                <a:solidFill>
                  <a:srgbClr val="003366"/>
                </a:solidFill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Realizace aktivit od ledna 2025 do června 2028 </a:t>
            </a:r>
            <a:r>
              <a:rPr lang="cs-CZ" sz="14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(plánované v projektové žádosti)</a:t>
            </a:r>
          </a:p>
          <a:p>
            <a:pPr marL="0" indent="0" algn="ctr">
              <a:buNone/>
            </a:pPr>
            <a:endParaRPr lang="cs-CZ" sz="1400" dirty="0">
              <a:solidFill>
                <a:srgbClr val="003366"/>
              </a:solidFill>
              <a:highlight>
                <a:srgbClr val="00FFFF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4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Podaktivita 2.3 Podpora rovných příležitostí ve vzdělávání a rozvoj potenciálu      </a:t>
            </a:r>
          </a:p>
          <a:p>
            <a:pPr marL="0" indent="0">
              <a:buNone/>
            </a:pPr>
            <a:r>
              <a:rPr lang="cs-CZ" sz="14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každého žáka </a:t>
            </a:r>
            <a:r>
              <a:rPr lang="cs-CZ" sz="14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(ZVAS)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4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snížení nerovností ve vzdělávání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4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podpora pedagogů SŠ při aplikaci inkluzivního vzdělávání; jak pracovat se žáky s odlišným sociálním a kulturním zázemím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4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Cílová skupina</a:t>
            </a:r>
            <a:r>
              <a:rPr lang="cs-CZ" sz="14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pedagogičtí pracovníci SŠ, VOŠ a konzervatoří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4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Forma: </a:t>
            </a:r>
            <a:r>
              <a:rPr lang="cs-CZ" sz="14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workshopy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14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4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Podaktivita 2.4 Rozvoj základních kompetencí v nematuritních oborech vzdělání  </a:t>
            </a:r>
          </a:p>
          <a:p>
            <a:pPr marL="0" indent="0">
              <a:buNone/>
            </a:pPr>
            <a:r>
              <a:rPr lang="cs-CZ" sz="14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středního odborného vzdělávání </a:t>
            </a:r>
            <a:r>
              <a:rPr lang="cs-CZ" sz="14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(JHK)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4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rozvoj funkční gramotnosti u žáků SŠ nematuritních oborů vzdělání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4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Cílová skupina</a:t>
            </a:r>
            <a:r>
              <a:rPr lang="cs-CZ" sz="14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žáci nematuritních oborů středního odborného vzdělávání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4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Forma: </a:t>
            </a:r>
            <a:r>
              <a:rPr lang="cs-CZ" sz="14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workshopy</a:t>
            </a:r>
          </a:p>
          <a:p>
            <a:pPr marL="0" indent="0">
              <a:buNone/>
            </a:pPr>
            <a:endParaRPr lang="cs-CZ" sz="14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6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6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6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6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6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18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marL="0" indent="0">
              <a:buNone/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marL="0" indent="0">
              <a:buNone/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marL="0" indent="0">
              <a:buNone/>
            </a:pP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000" dirty="0">
              <a:solidFill>
                <a:srgbClr val="003F7E"/>
              </a:solidFill>
              <a:latin typeface="Arial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2" name="Obrázek 1">
            <a:extLst>
              <a:ext uri="{FF2B5EF4-FFF2-40B4-BE49-F238E27FC236}">
                <a16:creationId xmlns:a16="http://schemas.microsoft.com/office/drawing/2014/main" id="{DCED9444-2D37-ADAF-91B5-9DF8381AF9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9752" y="5934323"/>
            <a:ext cx="5096698" cy="725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343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843808" y="332656"/>
            <a:ext cx="5832648" cy="1143000"/>
          </a:xfrm>
        </p:spPr>
        <p:txBody>
          <a:bodyPr/>
          <a:lstStyle/>
          <a:p>
            <a:pPr algn="ctr">
              <a:spcBef>
                <a:spcPts val="0"/>
              </a:spcBef>
            </a:pPr>
            <a:r>
              <a:rPr lang="cs-CZ" sz="2400" b="1" kern="1200" dirty="0">
                <a:solidFill>
                  <a:srgbClr val="003F7E"/>
                </a:solidFill>
                <a:latin typeface="Arial" charset="0"/>
                <a:ea typeface="+mn-ea"/>
                <a:cs typeface="+mn-cs"/>
              </a:rPr>
              <a:t>Povinné aktivity IDZ JčK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4539208"/>
          </a:xfrm>
        </p:spPr>
        <p:txBody>
          <a:bodyPr/>
          <a:lstStyle/>
          <a:p>
            <a:pPr marL="0" indent="0" algn="ctr">
              <a:buNone/>
            </a:pPr>
            <a:r>
              <a:rPr lang="cs-CZ" sz="1400" b="1" dirty="0">
                <a:solidFill>
                  <a:srgbClr val="003366"/>
                </a:solidFill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Realizace aktivit od ledna 2025 do června 2028 </a:t>
            </a:r>
            <a:r>
              <a:rPr lang="cs-CZ" sz="14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(plánované v projektové žádosti)</a:t>
            </a:r>
          </a:p>
          <a:p>
            <a:pPr marL="0" indent="0">
              <a:buNone/>
            </a:pPr>
            <a:endParaRPr lang="cs-CZ" sz="1400" b="1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4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Podaktivita 2.5 Zvýšení kvality poradenských služeb pro děti, žáky a studenty </a:t>
            </a:r>
          </a:p>
          <a:p>
            <a:pPr marL="0" indent="0">
              <a:buNone/>
            </a:pPr>
            <a:r>
              <a:rPr lang="cs-CZ" sz="14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na úrovni kraje </a:t>
            </a:r>
            <a:r>
              <a:rPr lang="cs-CZ" sz="14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(PPP)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4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zvýšení kvality, provázanosti a efektivity poradenských služeb a podpůrných opatření, zvýšení úrovně poradenské a intervenční péče poskytované ŠPZ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4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Cílová skupina</a:t>
            </a:r>
            <a:r>
              <a:rPr lang="cs-CZ" sz="14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pracovníci školských poradenských zařízení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4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Forma: </a:t>
            </a:r>
            <a:r>
              <a:rPr lang="cs-CZ" sz="14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přímá intervenční činnost s třídními kolektivy, vykazující formy rizikového chování či nevhodného třídního klimatu; workshopy; supervize 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14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4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Podaktivita 2.6 Vzdělávání pracovníků SŠ, VOŠ, konzervatoří a školských </a:t>
            </a:r>
          </a:p>
          <a:p>
            <a:pPr marL="0" indent="0">
              <a:buNone/>
            </a:pPr>
            <a:r>
              <a:rPr lang="cs-CZ" sz="14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zařízení </a:t>
            </a:r>
            <a:r>
              <a:rPr lang="cs-CZ" sz="14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(ZVAS, JHK)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4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metodická podpora a rozvoj kompetencí pedagogických pracovníků ve vzdělávání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4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Cílová skupina</a:t>
            </a:r>
            <a:r>
              <a:rPr lang="cs-CZ" sz="14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pedagogičtí pracovníci SŠ, VOŠ a konzervatoří a školských zařízení (včetně vedoucích pracovníků)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4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Forma: </a:t>
            </a:r>
            <a:r>
              <a:rPr lang="cs-CZ" sz="14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metodická setkání/workshopy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16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cs-CZ" sz="16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cs-CZ" sz="16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6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6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6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6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6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18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marL="0" indent="0">
              <a:buNone/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marL="0" indent="0">
              <a:buNone/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marL="0" indent="0">
              <a:buNone/>
            </a:pP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000" dirty="0">
              <a:solidFill>
                <a:srgbClr val="003F7E"/>
              </a:solidFill>
              <a:latin typeface="Arial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2" name="Obrázek 1">
            <a:extLst>
              <a:ext uri="{FF2B5EF4-FFF2-40B4-BE49-F238E27FC236}">
                <a16:creationId xmlns:a16="http://schemas.microsoft.com/office/drawing/2014/main" id="{A4C555AF-4B69-147A-7FFD-D05D0F5F19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9752" y="5934323"/>
            <a:ext cx="5096698" cy="725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468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843808" y="332656"/>
            <a:ext cx="5832648" cy="1143000"/>
          </a:xfrm>
        </p:spPr>
        <p:txBody>
          <a:bodyPr/>
          <a:lstStyle/>
          <a:p>
            <a:pPr algn="ctr">
              <a:spcBef>
                <a:spcPts val="0"/>
              </a:spcBef>
            </a:pPr>
            <a:r>
              <a:rPr lang="cs-CZ" sz="2400" b="1" kern="1200" dirty="0">
                <a:solidFill>
                  <a:srgbClr val="003F7E"/>
                </a:solidFill>
                <a:latin typeface="Arial" charset="0"/>
                <a:ea typeface="+mn-ea"/>
                <a:cs typeface="+mn-cs"/>
              </a:rPr>
              <a:t>Povinné aktivity IDZ JčK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4539208"/>
          </a:xfrm>
        </p:spPr>
        <p:txBody>
          <a:bodyPr/>
          <a:lstStyle/>
          <a:p>
            <a:pPr marL="0" indent="0" algn="ctr">
              <a:buNone/>
            </a:pPr>
            <a:r>
              <a:rPr lang="cs-CZ" sz="1400" b="1" dirty="0">
                <a:solidFill>
                  <a:srgbClr val="003366"/>
                </a:solidFill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Realizace aktivit od ledna 2025 do června</a:t>
            </a:r>
            <a:r>
              <a:rPr lang="cs-CZ" sz="1400" dirty="0">
                <a:solidFill>
                  <a:srgbClr val="003366"/>
                </a:solidFill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2028 </a:t>
            </a:r>
            <a:r>
              <a:rPr lang="cs-CZ" sz="14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(plánované v projektové žádosti)</a:t>
            </a:r>
          </a:p>
          <a:p>
            <a:pPr marL="0" indent="0">
              <a:buNone/>
            </a:pPr>
            <a:endParaRPr lang="cs-CZ" sz="1400" b="1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4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Podaktivita 2.7 Podpora spolupráce a komunikace mezi aktéry vzdělávací </a:t>
            </a:r>
          </a:p>
          <a:p>
            <a:pPr marL="0" indent="0">
              <a:buNone/>
            </a:pPr>
            <a:r>
              <a:rPr lang="cs-CZ" sz="14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politiky na území kraje </a:t>
            </a:r>
            <a:r>
              <a:rPr lang="cs-CZ" sz="14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(Jihočeský kraj)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4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rozvoj obousměrné komunikace mezi krajským úřadem a územím a podnícení spolupráce aktérů vzdělávací politiky na území kraje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4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ustanovení a činnost platforem: </a:t>
            </a:r>
          </a:p>
          <a:p>
            <a:pPr marL="0" indent="0">
              <a:buNone/>
            </a:pPr>
            <a:r>
              <a:rPr lang="cs-CZ" sz="14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Platforma pro setkávání vedoucích pracovníků SŠ</a:t>
            </a:r>
          </a:p>
          <a:p>
            <a:pPr marL="0" indent="0">
              <a:buNone/>
            </a:pPr>
            <a:r>
              <a:rPr lang="cs-CZ" sz="14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Platforma pro setkávání vedoucích pracovníků ŠPZ</a:t>
            </a:r>
          </a:p>
          <a:p>
            <a:pPr marL="0" indent="0">
              <a:buNone/>
            </a:pPr>
            <a:r>
              <a:rPr lang="cs-CZ" sz="14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Platforma pro setkávání s realizátory projektu MAP v daném území (realizace od 1. 1. 2024)</a:t>
            </a:r>
          </a:p>
          <a:p>
            <a:pPr marL="0" indent="0">
              <a:buNone/>
            </a:pPr>
            <a:endParaRPr lang="cs-CZ" sz="1400" b="1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4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Podaktivita 2.8 Vnitřní hodnocení projektu </a:t>
            </a:r>
            <a:r>
              <a:rPr lang="cs-CZ" sz="14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(Jihočeský kraj)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4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zhodnocení dopadu realizovaného projektu na všechny relevantní cílové skupiny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4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výstupem bude Závěrečná evaluační zpráva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14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6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6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6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6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6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18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marL="0" indent="0">
              <a:buNone/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marL="0" indent="0">
              <a:buNone/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marL="0" indent="0">
              <a:buNone/>
            </a:pP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000" dirty="0">
              <a:solidFill>
                <a:srgbClr val="003F7E"/>
              </a:solidFill>
              <a:latin typeface="Arial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2" name="Obrázek 1">
            <a:extLst>
              <a:ext uri="{FF2B5EF4-FFF2-40B4-BE49-F238E27FC236}">
                <a16:creationId xmlns:a16="http://schemas.microsoft.com/office/drawing/2014/main" id="{65D7D902-48B6-C607-28B9-A89763A4DB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5736" y="5675313"/>
            <a:ext cx="5096698" cy="725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697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843808" y="332656"/>
            <a:ext cx="5832648" cy="1143000"/>
          </a:xfrm>
        </p:spPr>
        <p:txBody>
          <a:bodyPr/>
          <a:lstStyle/>
          <a:p>
            <a:pPr marL="0" indent="0">
              <a:buNone/>
            </a:pPr>
            <a:r>
              <a:rPr lang="cs-CZ" sz="24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Podaktivita 2.12 Implementace dalších aktivit naplánovaných v DZ kraje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4539208"/>
          </a:xfrm>
        </p:spPr>
        <p:txBody>
          <a:bodyPr/>
          <a:lstStyle/>
          <a:p>
            <a:pPr marL="0" indent="0">
              <a:buNone/>
            </a:pPr>
            <a:r>
              <a:rPr lang="cs-CZ" sz="1400" b="1" dirty="0">
                <a:solidFill>
                  <a:srgbClr val="003366"/>
                </a:solidFill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Realizace aktivit od ledna 2025 do června</a:t>
            </a:r>
            <a:r>
              <a:rPr lang="cs-CZ" sz="1400" dirty="0">
                <a:solidFill>
                  <a:srgbClr val="003366"/>
                </a:solidFill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2028 </a:t>
            </a:r>
            <a:r>
              <a:rPr lang="cs-CZ" sz="14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(plánované v projektové žádosti)</a:t>
            </a:r>
          </a:p>
          <a:p>
            <a:pPr marL="0" indent="0">
              <a:buNone/>
            </a:pPr>
            <a:endParaRPr lang="cs-CZ" sz="14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4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Vzdělávací aktivity </a:t>
            </a:r>
            <a:r>
              <a:rPr lang="cs-CZ" sz="14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bude realizovat JHK </a:t>
            </a:r>
            <a:r>
              <a:rPr lang="cs-CZ" sz="14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téma: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4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Rozvoj digitálních kompetencí na základních a středních školách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4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Cílová skupina: </a:t>
            </a:r>
            <a:r>
              <a:rPr lang="cs-CZ" sz="14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pedagogičtí pracovníci ZŠ; žáci ZŠ/SŠ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4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</a:t>
            </a:r>
            <a:r>
              <a:rPr lang="cs-CZ" sz="14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workshopy, exkurze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14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4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Vzdělávací aktivity </a:t>
            </a:r>
            <a:r>
              <a:rPr lang="cs-CZ" sz="14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bude realizovat ZVAS </a:t>
            </a:r>
            <a:r>
              <a:rPr lang="cs-CZ" sz="14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téma: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4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Symetrická komunikace (46 vyuč. hod.)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4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Odpovědné učení - kooperativní učení s oporou formativního hodnocení (64 vyuč. hod.)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4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Odpovědné učení - společné profesní učení a kolegiální spolupráce (16 vyuč. hod.)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4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Matematická gramotnost 1 a 2 (112 vyuč. hod. a rozšiřující program 112 vyuč. hodin)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4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Čtenářstvím k lepšímu učení žáků (86 vyuč. hod.)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4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Čtenářstvím a pisatelstvím k lepšímu učení žáků (106 vyuč. hod.)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4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Čtenářstvím a pisatelstvím ke kritickému myšlení žáků (116 vyuč. hod.)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14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cs-CZ" sz="14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cs-CZ" sz="14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6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6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6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6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6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18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marL="0" indent="0">
              <a:buNone/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marL="0" indent="0">
              <a:buNone/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marL="0" indent="0">
              <a:buNone/>
            </a:pP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000" dirty="0">
              <a:solidFill>
                <a:srgbClr val="003F7E"/>
              </a:solidFill>
              <a:latin typeface="Arial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2" name="Obrázek 1">
            <a:extLst>
              <a:ext uri="{FF2B5EF4-FFF2-40B4-BE49-F238E27FC236}">
                <a16:creationId xmlns:a16="http://schemas.microsoft.com/office/drawing/2014/main" id="{F938DD13-89E2-84AE-8FC1-5774B35099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9752" y="5934323"/>
            <a:ext cx="5096698" cy="725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035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843808" y="332656"/>
            <a:ext cx="5832648" cy="1143000"/>
          </a:xfrm>
        </p:spPr>
        <p:txBody>
          <a:bodyPr/>
          <a:lstStyle/>
          <a:p>
            <a:pPr marL="0" indent="0">
              <a:buNone/>
            </a:pPr>
            <a:r>
              <a:rPr lang="cs-CZ" sz="24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Podaktivita 2.12 Implementace dalších aktivit naplánovaných v DZ kraje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4539208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14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Čtenářský konzultant (individuální konzultace)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4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Otevřené hodiny čtenářství (55 otevřených hodin výuky)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4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Podpora pedagogických a didaktických kompetencí (4-32 vyuč. hodin)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4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Zdravotní gramotnost (4-32 vyuč. hodin)</a:t>
            </a:r>
          </a:p>
          <a:p>
            <a:pPr marL="0" indent="0">
              <a:buNone/>
            </a:pPr>
            <a:endParaRPr lang="cs-CZ" sz="14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14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Cílová skupina: </a:t>
            </a:r>
            <a:r>
              <a:rPr lang="cs-CZ" sz="14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pedagogičtí pracovníci ZŠ, SŠ, VOŠ, konzervatoře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4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Forma: </a:t>
            </a:r>
            <a:r>
              <a:rPr lang="cs-CZ" sz="14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výcvikové kurzy; tandemová výuka; vzdělávací programy; individuální konzultace; </a:t>
            </a:r>
          </a:p>
          <a:p>
            <a:pPr marL="0" indent="0">
              <a:buNone/>
            </a:pPr>
            <a:r>
              <a:rPr lang="cs-CZ" sz="14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otevřené hodiny výuky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14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cs-CZ" sz="14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cs-CZ" sz="14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6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6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6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6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6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18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marL="0" indent="0">
              <a:buNone/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marL="0" indent="0">
              <a:buNone/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marL="0" indent="0">
              <a:buNone/>
            </a:pP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000" dirty="0">
              <a:solidFill>
                <a:srgbClr val="003F7E"/>
              </a:solidFill>
              <a:latin typeface="Arial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2" name="Obrázek 1">
            <a:extLst>
              <a:ext uri="{FF2B5EF4-FFF2-40B4-BE49-F238E27FC236}">
                <a16:creationId xmlns:a16="http://schemas.microsoft.com/office/drawing/2014/main" id="{F938DD13-89E2-84AE-8FC1-5774B35099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9752" y="5934323"/>
            <a:ext cx="5096698" cy="725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3285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987824" y="334962"/>
            <a:ext cx="5832648" cy="1143000"/>
          </a:xfrm>
        </p:spPr>
        <p:txBody>
          <a:bodyPr/>
          <a:lstStyle/>
          <a:p>
            <a:pPr>
              <a:spcBef>
                <a:spcPts val="0"/>
              </a:spcBef>
            </a:pPr>
            <a:br>
              <a:rPr lang="cs-CZ" sz="24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24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Kontakt na partnery projektu </a:t>
            </a:r>
            <a:br>
              <a:rPr lang="cs-CZ" sz="24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 finančním plněním) </a:t>
            </a:r>
            <a:br>
              <a:rPr lang="cs-CZ" sz="24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24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2400" b="1" kern="1200" dirty="0">
              <a:solidFill>
                <a:srgbClr val="003F7E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4539208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endParaRPr lang="cs-CZ" sz="16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6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6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6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6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6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18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marL="0" indent="0">
              <a:buNone/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marL="0" indent="0">
              <a:buNone/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marL="0" indent="0">
              <a:buNone/>
            </a:pP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000" dirty="0">
              <a:solidFill>
                <a:srgbClr val="003F7E"/>
              </a:solidFill>
              <a:latin typeface="Arial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2" name="Obrázek 1">
            <a:extLst>
              <a:ext uri="{FF2B5EF4-FFF2-40B4-BE49-F238E27FC236}">
                <a16:creationId xmlns:a16="http://schemas.microsoft.com/office/drawing/2014/main" id="{1EF047BC-9296-AC4F-52A9-68C4D01A9F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9752" y="5840056"/>
            <a:ext cx="5096698" cy="725487"/>
          </a:xfrm>
          <a:prstGeom prst="rect">
            <a:avLst/>
          </a:pr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7C9A5011-8758-2A4B-4DEA-8683E9C005CA}"/>
              </a:ext>
            </a:extLst>
          </p:cNvPr>
          <p:cNvSpPr txBox="1"/>
          <p:nvPr/>
        </p:nvSpPr>
        <p:spPr>
          <a:xfrm>
            <a:off x="834776" y="1844824"/>
            <a:ext cx="7620000" cy="38348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endParaRPr lang="cs-CZ" sz="16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cs-CZ" sz="16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Jihočeská hospodářská komora </a:t>
            </a:r>
            <a:r>
              <a:rPr lang="cs-CZ" sz="16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(JHK)</a:t>
            </a:r>
          </a:p>
          <a:p>
            <a:pPr algn="ctr"/>
            <a:r>
              <a:rPr lang="cs-CZ" sz="16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https://www.impulsprokarieru.cz</a:t>
            </a:r>
          </a:p>
          <a:p>
            <a:pPr algn="ctr"/>
            <a:endParaRPr lang="cs-CZ" sz="16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cs-CZ" sz="16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Pedagogicko-psychologická poradna, České Budějovice</a:t>
            </a:r>
            <a:r>
              <a:rPr lang="cs-CZ" sz="16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(PPP)</a:t>
            </a:r>
          </a:p>
          <a:p>
            <a:pPr algn="ctr"/>
            <a:r>
              <a:rPr lang="cs-CZ" sz="1600" u="sng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idz@pppcb.cz</a:t>
            </a:r>
            <a:endParaRPr lang="cs-CZ" sz="1600" u="sng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cs-CZ" sz="16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cs-CZ" sz="16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Zařízení pro další vzdělávání pedagogických pracovníků a Středisko služeb školám, České Budějovice, Nemanická 7 </a:t>
            </a:r>
            <a:r>
              <a:rPr lang="cs-CZ" sz="16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(ZVAS)</a:t>
            </a:r>
          </a:p>
          <a:p>
            <a:pPr algn="ctr"/>
            <a:r>
              <a:rPr lang="cs-CZ" sz="16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https://zvas.cz/vzdelavani/projekty/idz/</a:t>
            </a:r>
            <a:r>
              <a:rPr lang="cs-CZ" sz="16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sz="16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  <a:hlinkClick r:id="rId6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ctr"/>
            <a:r>
              <a:rPr lang="cs-CZ" sz="16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https://www.zvas.cz/katalog</a:t>
            </a:r>
            <a:endParaRPr lang="cs-CZ" sz="16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cs-CZ" sz="16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https://www.facebook.com/zvas.cz</a:t>
            </a:r>
            <a:r>
              <a:rPr lang="cs-CZ" sz="16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ctr">
              <a:buNone/>
            </a:pPr>
            <a:endParaRPr lang="cs-CZ" sz="1600" b="1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6575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987824" y="334962"/>
            <a:ext cx="5832648" cy="11430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cs-CZ" sz="24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Kontakt na realizační tým </a:t>
            </a:r>
            <a:br>
              <a:rPr lang="cs-CZ" sz="24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projektu IDZ JčK</a:t>
            </a:r>
            <a:br>
              <a:rPr lang="cs-CZ" sz="24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2400" b="1" kern="1200" dirty="0">
              <a:solidFill>
                <a:srgbClr val="003F7E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4539208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endParaRPr lang="cs-CZ" sz="16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6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6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6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6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6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18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marL="0" indent="0">
              <a:buNone/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marL="0" indent="0">
              <a:buNone/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marL="0" indent="0">
              <a:buNone/>
            </a:pP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000" dirty="0">
              <a:solidFill>
                <a:srgbClr val="003F7E"/>
              </a:solidFill>
              <a:latin typeface="Arial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2" name="Obrázek 1">
            <a:extLst>
              <a:ext uri="{FF2B5EF4-FFF2-40B4-BE49-F238E27FC236}">
                <a16:creationId xmlns:a16="http://schemas.microsoft.com/office/drawing/2014/main" id="{1EF047BC-9296-AC4F-52A9-68C4D01A9F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9752" y="5934323"/>
            <a:ext cx="5096698" cy="725487"/>
          </a:xfrm>
          <a:prstGeom prst="rect">
            <a:avLst/>
          </a:pr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7C9A5011-8758-2A4B-4DEA-8683E9C005CA}"/>
              </a:ext>
            </a:extLst>
          </p:cNvPr>
          <p:cNvSpPr txBox="1"/>
          <p:nvPr/>
        </p:nvSpPr>
        <p:spPr>
          <a:xfrm>
            <a:off x="834776" y="1844824"/>
            <a:ext cx="7620000" cy="21113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endParaRPr lang="cs-CZ" sz="1600" b="1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cs-CZ" sz="1600" b="1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cs-CZ" sz="16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Oddělení realizace systémových projektů</a:t>
            </a:r>
          </a:p>
          <a:p>
            <a:pPr marL="0" indent="0" algn="ctr">
              <a:buNone/>
            </a:pPr>
            <a:r>
              <a:rPr lang="cs-CZ" sz="16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Odbor evropských záležitostí</a:t>
            </a:r>
          </a:p>
          <a:p>
            <a:pPr marL="0" indent="0" algn="ctr">
              <a:buNone/>
            </a:pPr>
            <a:r>
              <a:rPr lang="cs-CZ" sz="16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Krajský úřad Jihočeského kraje</a:t>
            </a:r>
          </a:p>
          <a:p>
            <a:pPr marL="0" indent="0" algn="ctr">
              <a:buNone/>
            </a:pPr>
            <a:endParaRPr lang="cs-CZ" sz="16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cs-CZ" sz="16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e-mail: </a:t>
            </a:r>
            <a:r>
              <a:rPr lang="cs-CZ" sz="16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idz@kraj-jihocesky.cz</a:t>
            </a:r>
          </a:p>
        </p:txBody>
      </p:sp>
    </p:spTree>
    <p:extLst>
      <p:ext uri="{BB962C8B-B14F-4D97-AF65-F5344CB8AC3E}">
        <p14:creationId xmlns:p14="http://schemas.microsoft.com/office/powerpoint/2010/main" val="23563083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987824" y="169243"/>
            <a:ext cx="5832648" cy="1143000"/>
          </a:xfrm>
        </p:spPr>
        <p:txBody>
          <a:bodyPr/>
          <a:lstStyle/>
          <a:p>
            <a:pPr>
              <a:spcBef>
                <a:spcPts val="0"/>
              </a:spcBef>
            </a:pPr>
            <a:br>
              <a:rPr lang="cs-CZ" sz="24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Implementace dlouhodobého záměru Jihočeského kraje </a:t>
            </a:r>
            <a:br>
              <a:rPr lang="cs-CZ" sz="2400" b="1" dirty="0"/>
            </a:br>
            <a:endParaRPr lang="cs-CZ" sz="2400" b="1" kern="1200" dirty="0">
              <a:solidFill>
                <a:srgbClr val="003F7E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4539208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endParaRPr lang="cs-CZ" sz="16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6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6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6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6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6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18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marL="0" indent="0">
              <a:buNone/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marL="0" indent="0">
              <a:buNone/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marL="0" indent="0">
              <a:buNone/>
            </a:pP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000" dirty="0">
              <a:solidFill>
                <a:srgbClr val="003F7E"/>
              </a:solidFill>
              <a:latin typeface="Arial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2" name="Obrázek 1">
            <a:extLst>
              <a:ext uri="{FF2B5EF4-FFF2-40B4-BE49-F238E27FC236}">
                <a16:creationId xmlns:a16="http://schemas.microsoft.com/office/drawing/2014/main" id="{1EF047BC-9296-AC4F-52A9-68C4D01A9F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9752" y="5934323"/>
            <a:ext cx="5096698" cy="725487"/>
          </a:xfrm>
          <a:prstGeom prst="rect">
            <a:avLst/>
          </a:pr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7C9A5011-8758-2A4B-4DEA-8683E9C005CA}"/>
              </a:ext>
            </a:extLst>
          </p:cNvPr>
          <p:cNvSpPr txBox="1"/>
          <p:nvPr/>
        </p:nvSpPr>
        <p:spPr>
          <a:xfrm>
            <a:off x="834776" y="1844824"/>
            <a:ext cx="7620000" cy="15204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endParaRPr lang="cs-CZ" sz="1600" b="1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cs-CZ" sz="1600" b="1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cs-CZ" sz="1600" b="1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cs-CZ" sz="1600" b="1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cs-CZ" sz="16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DĚKUJEME VÁM ZA POZORNOST </a:t>
            </a:r>
          </a:p>
        </p:txBody>
      </p:sp>
    </p:spTree>
    <p:extLst>
      <p:ext uri="{BB962C8B-B14F-4D97-AF65-F5344CB8AC3E}">
        <p14:creationId xmlns:p14="http://schemas.microsoft.com/office/powerpoint/2010/main" val="3466809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843808" y="332656"/>
            <a:ext cx="5832648" cy="1143000"/>
          </a:xfrm>
        </p:spPr>
        <p:txBody>
          <a:bodyPr/>
          <a:lstStyle/>
          <a:p>
            <a:pPr algn="ctr">
              <a:spcBef>
                <a:spcPts val="0"/>
              </a:spcBef>
            </a:pPr>
            <a:r>
              <a:rPr lang="cs-CZ" sz="2400" b="1" kern="1200" dirty="0">
                <a:solidFill>
                  <a:srgbClr val="003F7E"/>
                </a:solidFill>
                <a:latin typeface="Arial" charset="0"/>
                <a:ea typeface="+mn-ea"/>
                <a:cs typeface="+mn-cs"/>
              </a:rPr>
              <a:t>Implementace dlouhodobého záměru Jihočeského kraje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4539208"/>
          </a:xfrm>
        </p:spPr>
        <p:txBody>
          <a:bodyPr/>
          <a:lstStyle/>
          <a:p>
            <a:pPr marL="0" indent="0">
              <a:buNone/>
            </a:pPr>
            <a:endParaRPr lang="cs-CZ" sz="1800" b="1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8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Název výzvy:		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Akční plánování v území – IDZ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Číslo výzvy: 		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02_23_018</a:t>
            </a:r>
          </a:p>
          <a:p>
            <a:pPr marL="0" indent="0">
              <a:buNone/>
            </a:pP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8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Operační program: 	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 JAK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Název projektu: 		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Implementace dlouhodobého záměru 				Jihočeského kraje (zkr. IDZ JčK)</a:t>
            </a:r>
          </a:p>
          <a:p>
            <a:pPr marL="0" indent="0">
              <a:buNone/>
            </a:pPr>
            <a:endParaRPr lang="cs-CZ" sz="1800" b="1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8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Maximální výše celkových způsobilých výdajů na projekt pro Jihočeský kraj: 		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141 657 175 Kč 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marL="0" indent="0">
              <a:buNone/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marL="0" indent="0">
              <a:buNone/>
            </a:pPr>
            <a:r>
              <a:rPr lang="cs-CZ" sz="15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Cílem projektu IDZ JčK je realizace aktivit, které povedou ke zlepšení kvality vzdělávání na území Jihočeského kraje. </a:t>
            </a:r>
          </a:p>
          <a:p>
            <a:pPr marL="0" indent="0">
              <a:buNone/>
            </a:pPr>
            <a:endParaRPr lang="cs-CZ" sz="1800" b="1" dirty="0">
              <a:solidFill>
                <a:srgbClr val="003366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3366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3366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000" dirty="0">
              <a:solidFill>
                <a:srgbClr val="003F7E"/>
              </a:solidFill>
              <a:latin typeface="Arial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2" name="Obrázek 1">
            <a:extLst>
              <a:ext uri="{FF2B5EF4-FFF2-40B4-BE49-F238E27FC236}">
                <a16:creationId xmlns:a16="http://schemas.microsoft.com/office/drawing/2014/main" id="{D1BD7438-99CD-5708-D3BC-EADC544C7A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7744" y="5799857"/>
            <a:ext cx="5096698" cy="725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5796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843808" y="332656"/>
            <a:ext cx="5832648" cy="1143000"/>
          </a:xfrm>
        </p:spPr>
        <p:txBody>
          <a:bodyPr/>
          <a:lstStyle/>
          <a:p>
            <a:pPr algn="ctr">
              <a:spcBef>
                <a:spcPts val="0"/>
              </a:spcBef>
            </a:pPr>
            <a:r>
              <a:rPr lang="cs-CZ" sz="2400" b="1" kern="1200" dirty="0">
                <a:solidFill>
                  <a:srgbClr val="003F7E"/>
                </a:solidFill>
                <a:latin typeface="Arial" charset="0"/>
                <a:ea typeface="+mn-ea"/>
                <a:cs typeface="+mn-cs"/>
              </a:rPr>
              <a:t>Implementace dlouhodobého záměru Jihočeského kraje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4539208"/>
          </a:xfrm>
        </p:spPr>
        <p:txBody>
          <a:bodyPr/>
          <a:lstStyle/>
          <a:p>
            <a:pPr marL="0" indent="0">
              <a:buNone/>
            </a:pPr>
            <a:r>
              <a:rPr lang="cs-CZ" sz="18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Oprávněný příjemce: 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Jihočeský kraj</a:t>
            </a:r>
          </a:p>
          <a:p>
            <a:pPr marL="0" indent="0">
              <a:buNone/>
            </a:pPr>
            <a:endParaRPr lang="cs-CZ" sz="1800" b="1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8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Datum vyhlášení výzvy: 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22. 6. 2023 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Datum ukončení příjmu žádostí o podporu: 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30. 6. 2025 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Nejzazší datum pro ukončení fyzické realizace projektu: 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31. 8. 2028 </a:t>
            </a:r>
            <a:endParaRPr lang="cs-CZ" sz="1800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8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Fyzické zahájení projektových aktivit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od 1. 1. 2024 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Fyzické ukončení projektu: 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</a:t>
            </a:r>
            <a:r>
              <a:rPr lang="cs-CZ" sz="18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31. 8. 2028 (plánované)</a:t>
            </a:r>
          </a:p>
          <a:p>
            <a:pPr marL="0" indent="0">
              <a:buNone/>
            </a:pP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Výzva povoluje realizovat volitelnou aktivitu projektu ode dne vyhlášení výzvy nebo ode dne, ve kterém byla ukončena fyzická realizace IKAP a nejpozději do 31. 12. 2024.</a:t>
            </a:r>
          </a:p>
          <a:p>
            <a:pPr marL="0" indent="0">
              <a:buNone/>
            </a:pP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18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marL="0" indent="0">
              <a:buNone/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marL="0" indent="0">
              <a:buNone/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marL="0" indent="0">
              <a:buNone/>
            </a:pP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000" dirty="0">
              <a:solidFill>
                <a:srgbClr val="003F7E"/>
              </a:solidFill>
              <a:latin typeface="Arial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2" name="Obrázek 1">
            <a:extLst>
              <a:ext uri="{FF2B5EF4-FFF2-40B4-BE49-F238E27FC236}">
                <a16:creationId xmlns:a16="http://schemas.microsoft.com/office/drawing/2014/main" id="{E8BEA4D0-A299-6633-25C4-AAF30E0553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9752" y="5885656"/>
            <a:ext cx="5096698" cy="725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014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843808" y="332656"/>
            <a:ext cx="5832648" cy="1143000"/>
          </a:xfrm>
        </p:spPr>
        <p:txBody>
          <a:bodyPr/>
          <a:lstStyle/>
          <a:p>
            <a:pPr algn="ctr">
              <a:spcBef>
                <a:spcPts val="0"/>
              </a:spcBef>
            </a:pPr>
            <a:r>
              <a:rPr lang="cs-CZ" sz="2400" b="1" kern="1200" dirty="0">
                <a:solidFill>
                  <a:srgbClr val="003F7E"/>
                </a:solidFill>
                <a:latin typeface="Arial" charset="0"/>
                <a:ea typeface="+mn-ea"/>
                <a:cs typeface="+mn-cs"/>
              </a:rPr>
              <a:t>Implementace dlouhodobého záměru Jihočeského kraje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4539208"/>
          </a:xfrm>
        </p:spPr>
        <p:txBody>
          <a:bodyPr/>
          <a:lstStyle/>
          <a:p>
            <a:pPr marL="0" indent="0">
              <a:buNone/>
            </a:pPr>
            <a:r>
              <a:rPr lang="cs-CZ" sz="18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Přípravná fáze projektu</a:t>
            </a:r>
          </a:p>
          <a:p>
            <a:pPr marL="0" indent="0">
              <a:buNone/>
            </a:pPr>
            <a:endParaRPr lang="cs-CZ" sz="1600" b="1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6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Tvorba projektové žádosti: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Oddělení realizace systémových projektů, Odbor evropských záležitostí, Krajského úřadu Jihočeského kraje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podání projektové žádosti k hodnocení na ŘO OP JAK, MŠMT </a:t>
            </a:r>
          </a:p>
          <a:p>
            <a:pPr marL="0" indent="0">
              <a:buNone/>
            </a:pPr>
            <a:r>
              <a:rPr lang="cs-CZ" sz="16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během června roku 2024</a:t>
            </a:r>
          </a:p>
          <a:p>
            <a:pPr marL="0" indent="0">
              <a:buNone/>
            </a:pPr>
            <a:endParaRPr lang="cs-CZ" sz="1600" b="1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6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Partneři (s finančním plněním) projektu: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Jihočeská hospodářská komora (JHK)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Pedagogicko-psychologická poradna, České Budějovice (PPP)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Zařízení pro další vzdělávání pedagogických pracovníků a Středisko služeb školám, České Budějovice, Nemanická 7 (ZVAS)</a:t>
            </a:r>
          </a:p>
          <a:p>
            <a:pPr marL="0" indent="0">
              <a:buNone/>
            </a:pPr>
            <a:endParaRPr lang="cs-CZ" sz="16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6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18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marL="0" indent="0">
              <a:buNone/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marL="0" indent="0">
              <a:buNone/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marL="0" indent="0">
              <a:buNone/>
            </a:pP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000" dirty="0">
              <a:solidFill>
                <a:srgbClr val="003F7E"/>
              </a:solidFill>
              <a:latin typeface="Arial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2" name="Obrázek 1">
            <a:extLst>
              <a:ext uri="{FF2B5EF4-FFF2-40B4-BE49-F238E27FC236}">
                <a16:creationId xmlns:a16="http://schemas.microsoft.com/office/drawing/2014/main" id="{564C44D2-4670-6E5F-2938-E4CC37667C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9752" y="5885656"/>
            <a:ext cx="5096698" cy="725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969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843808" y="332656"/>
            <a:ext cx="5832648" cy="1143000"/>
          </a:xfrm>
        </p:spPr>
        <p:txBody>
          <a:bodyPr/>
          <a:lstStyle/>
          <a:p>
            <a:pPr algn="ctr">
              <a:spcBef>
                <a:spcPts val="0"/>
              </a:spcBef>
            </a:pPr>
            <a:r>
              <a:rPr lang="cs-CZ" sz="2400" b="1" kern="1200" dirty="0">
                <a:solidFill>
                  <a:srgbClr val="003F7E"/>
                </a:solidFill>
                <a:latin typeface="Arial" charset="0"/>
                <a:ea typeface="+mn-ea"/>
                <a:cs typeface="+mn-cs"/>
              </a:rPr>
              <a:t>Implementace dlouhodobého záměru Jihočeského kraje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4539208"/>
          </a:xfrm>
        </p:spPr>
        <p:txBody>
          <a:bodyPr/>
          <a:lstStyle/>
          <a:p>
            <a:pPr marL="0" indent="0">
              <a:buNone/>
            </a:pPr>
            <a:r>
              <a:rPr lang="cs-CZ" sz="18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Klíčové aktivity</a:t>
            </a:r>
          </a:p>
          <a:p>
            <a:pPr marL="0" indent="0">
              <a:buNone/>
            </a:pPr>
            <a:endParaRPr lang="cs-CZ" sz="1800" b="1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6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Aktivita 1 – Řízení projektu </a:t>
            </a:r>
          </a:p>
          <a:p>
            <a:pPr marL="0" indent="0">
              <a:buNone/>
            </a:pPr>
            <a:r>
              <a:rPr lang="cs-CZ" sz="16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Aktivita 2 – Implementace dlouhodobých záměrů vzdělávání a rozvoje vzdělávací 	  soustavy krajů  </a:t>
            </a:r>
          </a:p>
          <a:p>
            <a:pPr marL="0" indent="0">
              <a:buNone/>
            </a:pPr>
            <a:endParaRPr lang="cs-CZ" sz="16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8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Cílová skupina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pedagogičtí a nepedagogičtí pracovníci ZŠ, SŠ, VOŠ a konzervatoří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vedení škol a školských zařízení SŠ, VOŠ a konzervatoří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pracovníci školských poradenských zařízení (ŠPZ)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žáci ZŠ, SŠ a konzervatoří, studenti VOŠ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rodiče žáků a studentů/zákonní zástupci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ostatní aktéři v oblasti vzdělávání (realizátoři MAP)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pracovníci veřejné správy a subjektů zřízených veř. správou (realizátoři MAP)</a:t>
            </a:r>
          </a:p>
          <a:p>
            <a:pPr marL="0" indent="0">
              <a:buNone/>
            </a:pPr>
            <a:r>
              <a:rPr lang="cs-CZ" sz="16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cs-CZ" sz="16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6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18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marL="0" indent="0">
              <a:buNone/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marL="0" indent="0">
              <a:buNone/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marL="0" indent="0">
              <a:buNone/>
            </a:pP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000" dirty="0">
              <a:solidFill>
                <a:srgbClr val="003F7E"/>
              </a:solidFill>
              <a:latin typeface="Arial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2" name="Obrázek 1">
            <a:extLst>
              <a:ext uri="{FF2B5EF4-FFF2-40B4-BE49-F238E27FC236}">
                <a16:creationId xmlns:a16="http://schemas.microsoft.com/office/drawing/2014/main" id="{0C104CFA-E0A2-BD6E-E2C9-228F65F6FC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9752" y="5885656"/>
            <a:ext cx="5096698" cy="725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712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843808" y="332656"/>
            <a:ext cx="5832648" cy="1143000"/>
          </a:xfrm>
        </p:spPr>
        <p:txBody>
          <a:bodyPr/>
          <a:lstStyle/>
          <a:p>
            <a:pPr algn="ctr">
              <a:spcBef>
                <a:spcPts val="0"/>
              </a:spcBef>
            </a:pPr>
            <a:r>
              <a:rPr lang="cs-CZ" sz="2400" b="1" kern="1200" dirty="0">
                <a:solidFill>
                  <a:srgbClr val="003F7E"/>
                </a:solidFill>
                <a:latin typeface="Arial" charset="0"/>
                <a:ea typeface="+mn-ea"/>
                <a:cs typeface="+mn-cs"/>
              </a:rPr>
              <a:t>Implementace dlouhodobého záměru Jihočeského kraje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4539208"/>
          </a:xfrm>
        </p:spPr>
        <p:txBody>
          <a:bodyPr/>
          <a:lstStyle/>
          <a:p>
            <a:pPr marL="0" indent="0">
              <a:buNone/>
            </a:pPr>
            <a:endParaRPr lang="cs-CZ" sz="1800" b="1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8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Implementace dlouhodobých záměrů vzdělávání a rozvoje vzdělávací soustavy krajů  </a:t>
            </a:r>
          </a:p>
          <a:p>
            <a:pPr marL="0" indent="0">
              <a:buNone/>
            </a:pPr>
            <a:endParaRPr lang="cs-CZ" sz="16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6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Projektové aktivity budou vycházet z opatření a aktivit uvedených ve strategických dokumentech kraje: </a:t>
            </a:r>
          </a:p>
          <a:p>
            <a:pPr marL="0" indent="0">
              <a:buNone/>
            </a:pPr>
            <a:endParaRPr lang="cs-CZ" sz="16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16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Dlouhodobý záměr vzdělávání a rozvoje vzdělávací soustavy Jihočeského kraje 2024-2028 </a:t>
            </a:r>
            <a:r>
              <a:rPr lang="cs-CZ" sz="16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(pozn. předpokládané schválení na jednání Zastupitelstva Jihočeského kraje v červnu 2024) 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16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16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Krajský akční plán 2024 a 2025 </a:t>
            </a:r>
            <a:r>
              <a:rPr lang="cs-CZ" sz="16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(již schválený KAP III)</a:t>
            </a:r>
          </a:p>
          <a:p>
            <a:endParaRPr lang="cs-CZ" sz="16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6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6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18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marL="0" indent="0">
              <a:buNone/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marL="0" indent="0">
              <a:buNone/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marL="0" indent="0">
              <a:buNone/>
            </a:pP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000" dirty="0">
              <a:solidFill>
                <a:srgbClr val="003F7E"/>
              </a:solidFill>
              <a:latin typeface="Arial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2" name="Obrázek 1">
            <a:extLst>
              <a:ext uri="{FF2B5EF4-FFF2-40B4-BE49-F238E27FC236}">
                <a16:creationId xmlns:a16="http://schemas.microsoft.com/office/drawing/2014/main" id="{5F8BBD8C-62F2-3917-DC6F-932BDD3C03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9752" y="5885656"/>
            <a:ext cx="5096698" cy="725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870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843808" y="332656"/>
            <a:ext cx="5832648" cy="1143000"/>
          </a:xfrm>
        </p:spPr>
        <p:txBody>
          <a:bodyPr/>
          <a:lstStyle/>
          <a:p>
            <a:pPr marL="0" indent="0">
              <a:buNone/>
            </a:pPr>
            <a:r>
              <a:rPr lang="cs-CZ" sz="24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Podaktivita 2.14 Implementace ročních akčních plánů KAP III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4539208"/>
          </a:xfrm>
        </p:spPr>
        <p:txBody>
          <a:bodyPr/>
          <a:lstStyle/>
          <a:p>
            <a:pPr marL="0" indent="0">
              <a:buNone/>
            </a:pPr>
            <a:endParaRPr lang="cs-CZ" sz="1400" b="1" dirty="0">
              <a:solidFill>
                <a:srgbClr val="003366"/>
              </a:solidFill>
              <a:highlight>
                <a:srgbClr val="00FFFF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cs-CZ" sz="1400" b="1" dirty="0">
                <a:solidFill>
                  <a:srgbClr val="003366"/>
                </a:solidFill>
                <a:highlight>
                  <a:srgbClr val="00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Realizace aktivit od ledna do prosince 2024</a:t>
            </a:r>
          </a:p>
          <a:p>
            <a:pPr marL="0" indent="0">
              <a:buNone/>
            </a:pPr>
            <a:endParaRPr lang="cs-CZ" sz="14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4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Vzdělávací aktivity bude realizovat </a:t>
            </a:r>
            <a:r>
              <a:rPr lang="cs-CZ" sz="14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Pedagogicko-psychologická poradna </a:t>
            </a:r>
            <a:r>
              <a:rPr lang="cs-CZ" sz="14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téma:</a:t>
            </a:r>
          </a:p>
          <a:p>
            <a:pPr marL="0" indent="0">
              <a:buNone/>
            </a:pPr>
            <a:endParaRPr lang="cs-CZ" sz="14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4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Třídní a školní klima jako prorůstové prostředí</a:t>
            </a:r>
          </a:p>
          <a:p>
            <a:pPr marL="0" indent="0">
              <a:buNone/>
            </a:pPr>
            <a:endParaRPr lang="cs-CZ" sz="14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14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základě provedené diagnostiky vztahů třídního kolektivu a konzultační a metodické činnosti s pedagogy bude realizována přímá intervenční činnost s třídními kolektivy, vykazujícími formy vysoce rizikového chování či významně nevhodného třídního klimatu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4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Cílová skupina: </a:t>
            </a:r>
            <a:r>
              <a:rPr lang="cs-CZ" sz="14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žák/student ZŠ, SŠ, VOŠ, konzervatoře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4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Forma: </a:t>
            </a:r>
            <a:r>
              <a:rPr lang="cs-CZ" sz="14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intervenční program</a:t>
            </a:r>
          </a:p>
          <a:p>
            <a:pPr marL="0" indent="0">
              <a:buNone/>
            </a:pPr>
            <a:endParaRPr lang="cs-CZ" sz="1800" b="1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cs-CZ" sz="1400" i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Podrobnější informace obdržíte u partnerské organizace. </a:t>
            </a:r>
          </a:p>
          <a:p>
            <a:pPr marL="0" indent="0">
              <a:buNone/>
            </a:pPr>
            <a:endParaRPr lang="cs-CZ" sz="16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6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6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6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6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18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marL="0" indent="0">
              <a:buNone/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marL="0" indent="0">
              <a:buNone/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marL="0" indent="0">
              <a:buNone/>
            </a:pP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000" dirty="0">
              <a:solidFill>
                <a:srgbClr val="003F7E"/>
              </a:solidFill>
              <a:latin typeface="Arial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2" name="Obrázek 1">
            <a:extLst>
              <a:ext uri="{FF2B5EF4-FFF2-40B4-BE49-F238E27FC236}">
                <a16:creationId xmlns:a16="http://schemas.microsoft.com/office/drawing/2014/main" id="{1EF047BC-9296-AC4F-52A9-68C4D01A9F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9752" y="5934323"/>
            <a:ext cx="5096698" cy="725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39719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843808" y="332656"/>
            <a:ext cx="5832648" cy="1143000"/>
          </a:xfrm>
        </p:spPr>
        <p:txBody>
          <a:bodyPr/>
          <a:lstStyle/>
          <a:p>
            <a:pPr marL="0" indent="0">
              <a:buNone/>
            </a:pPr>
            <a:r>
              <a:rPr lang="cs-CZ" sz="24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Podaktivita 2.14 Implementace ročních akčních plánů KAP III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4539208"/>
          </a:xfrm>
        </p:spPr>
        <p:txBody>
          <a:bodyPr/>
          <a:lstStyle/>
          <a:p>
            <a:pPr marL="0" indent="0" algn="ctr">
              <a:buNone/>
            </a:pPr>
            <a:r>
              <a:rPr lang="cs-CZ" sz="1400" b="1" dirty="0">
                <a:solidFill>
                  <a:srgbClr val="003366"/>
                </a:solidFill>
                <a:highlight>
                  <a:srgbClr val="00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Realizace aktivit od ledna do prosince 2024</a:t>
            </a:r>
          </a:p>
          <a:p>
            <a:pPr marL="0" indent="0">
              <a:buNone/>
            </a:pPr>
            <a:endParaRPr lang="cs-CZ" sz="14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4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Vzdělávací aktivity bude </a:t>
            </a:r>
            <a:r>
              <a:rPr lang="cs-CZ" sz="14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realizovat JHK </a:t>
            </a:r>
            <a:r>
              <a:rPr lang="cs-CZ" sz="14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téma:</a:t>
            </a:r>
          </a:p>
          <a:p>
            <a:pPr marL="0" indent="0">
              <a:buNone/>
            </a:pPr>
            <a:endParaRPr lang="cs-CZ" sz="14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14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Workshopy digitalizace pro pedagogy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4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Exkurze digitalizace pro pedagogy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4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Workshopy digitalizace pro žáky (včetně soutěže)</a:t>
            </a:r>
          </a:p>
          <a:p>
            <a:pPr marL="0" indent="0">
              <a:buNone/>
            </a:pPr>
            <a:endParaRPr lang="cs-CZ" sz="14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14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Metodické workshopy "Svět práce" pro výchovné a kariérové poradce ZŠ/SŠ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4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Kariérové workshopy "Moje profese" pro žáky ve firmách 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14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14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Cílová skupina: </a:t>
            </a:r>
            <a:r>
              <a:rPr lang="cs-CZ" sz="14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pedagogický pracovník ZŠ a SŠ; žák ZŠ a SŠ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4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Forma: </a:t>
            </a:r>
            <a:r>
              <a:rPr lang="cs-CZ" sz="14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workshopy, exkurze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14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cs-CZ" sz="1400" i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Podrobnější informace obdržíte u partnerské organizace. </a:t>
            </a:r>
          </a:p>
          <a:p>
            <a:pPr marL="0" indent="0">
              <a:buNone/>
            </a:pPr>
            <a:endParaRPr lang="cs-CZ" sz="16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6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6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6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6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18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marL="0" indent="0">
              <a:buNone/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marL="0" indent="0">
              <a:buNone/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marL="0" indent="0">
              <a:buNone/>
            </a:pP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000" dirty="0">
              <a:solidFill>
                <a:srgbClr val="003F7E"/>
              </a:solidFill>
              <a:latin typeface="Arial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2" name="Obrázek 1">
            <a:extLst>
              <a:ext uri="{FF2B5EF4-FFF2-40B4-BE49-F238E27FC236}">
                <a16:creationId xmlns:a16="http://schemas.microsoft.com/office/drawing/2014/main" id="{1EF047BC-9296-AC4F-52A9-68C4D01A9F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9752" y="5934323"/>
            <a:ext cx="5096698" cy="725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25224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843808" y="332656"/>
            <a:ext cx="5832648" cy="1143000"/>
          </a:xfrm>
        </p:spPr>
        <p:txBody>
          <a:bodyPr/>
          <a:lstStyle/>
          <a:p>
            <a:pPr marL="0" indent="0">
              <a:buNone/>
            </a:pPr>
            <a:r>
              <a:rPr lang="cs-CZ" sz="24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Podaktivita 2.14 Implementace ročních akčních plánů KAP III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4539208"/>
          </a:xfrm>
        </p:spPr>
        <p:txBody>
          <a:bodyPr/>
          <a:lstStyle/>
          <a:p>
            <a:pPr marL="0" indent="0" algn="ctr">
              <a:buNone/>
            </a:pPr>
            <a:r>
              <a:rPr lang="cs-CZ" sz="1400" b="1" dirty="0">
                <a:solidFill>
                  <a:srgbClr val="003366"/>
                </a:solidFill>
                <a:highlight>
                  <a:srgbClr val="00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Realizace aktivit od ledna do prosince 2024</a:t>
            </a:r>
          </a:p>
          <a:p>
            <a:pPr marL="0" indent="0">
              <a:buNone/>
            </a:pPr>
            <a:endParaRPr lang="cs-CZ" sz="14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4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Vzdělávací aktivity </a:t>
            </a:r>
            <a:r>
              <a:rPr lang="cs-CZ" sz="14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bude realizovat ZVAS </a:t>
            </a:r>
            <a:r>
              <a:rPr lang="cs-CZ" sz="14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téma:</a:t>
            </a:r>
          </a:p>
          <a:p>
            <a:pPr marL="0" indent="0">
              <a:buNone/>
            </a:pPr>
            <a:endParaRPr lang="cs-CZ" sz="16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14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Metodická setkání (4–16 vyuč. hodin)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4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Podpora nadání (8 vyuč. hodin)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4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Úvod do tématiky podpory nadání (pro sborovny; 4 vyuč. hodiny)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4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Setkání pedagogických pracovníků nadaných žáků (4 vyuč. hodiny)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4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Setkání nadaných žáků se stejnými zájmy (8 vyuč. hodiny)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4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Čtenářská gramotnost-základní modul (64 vyuč. hodin)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4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Čtenářská gramotnost se zaměření na pisatelství (74 vyuč. hodin)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4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Odpovědné učení - kooperativní učení s oporou formativního hodnocení (64 vyuč. hodin)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4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Kolegiální podpora pedagogických pracovníků (asistent pedagoga; 6 vyuč. hodin)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4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Vzdělávací semináře pro asistenty pedagoga (8 vyuč. hodiny)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14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6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6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6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6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18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marL="0" indent="0">
              <a:buNone/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marL="0" indent="0">
              <a:buNone/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marL="0" indent="0">
              <a:buNone/>
            </a:pP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000" dirty="0">
              <a:solidFill>
                <a:srgbClr val="003F7E"/>
              </a:solidFill>
              <a:latin typeface="Arial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2" name="Obrázek 1">
            <a:extLst>
              <a:ext uri="{FF2B5EF4-FFF2-40B4-BE49-F238E27FC236}">
                <a16:creationId xmlns:a16="http://schemas.microsoft.com/office/drawing/2014/main" id="{1EF047BC-9296-AC4F-52A9-68C4D01A9F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9752" y="5934323"/>
            <a:ext cx="5096698" cy="725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09462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just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cs-CZ" sz="1000" b="0" i="0" u="none" strike="noStrike" cap="none" normalizeH="0" baseline="0" smtClean="0">
            <a:ln>
              <a:noFill/>
            </a:ln>
            <a:solidFill>
              <a:srgbClr val="003F7E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just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cs-CZ" sz="1000" b="0" i="0" u="none" strike="noStrike" cap="none" normalizeH="0" baseline="0" smtClean="0">
            <a:ln>
              <a:noFill/>
            </a:ln>
            <a:solidFill>
              <a:srgbClr val="003F7E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3750</TotalTime>
  <Words>1788</Words>
  <Application>Microsoft Office PowerPoint</Application>
  <PresentationFormat>Předvádění na obrazovce (4:3)</PresentationFormat>
  <Paragraphs>449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4" baseType="lpstr">
      <vt:lpstr>Arial</vt:lpstr>
      <vt:lpstr>Calibri</vt:lpstr>
      <vt:lpstr>Times New Roman</vt:lpstr>
      <vt:lpstr>Wingdings</vt:lpstr>
      <vt:lpstr>Default Design</vt:lpstr>
      <vt:lpstr>Prezentace aplikace PowerPoint</vt:lpstr>
      <vt:lpstr>Implementace dlouhodobého záměru Jihočeského kraje </vt:lpstr>
      <vt:lpstr>Implementace dlouhodobého záměru Jihočeského kraje </vt:lpstr>
      <vt:lpstr>Implementace dlouhodobého záměru Jihočeského kraje </vt:lpstr>
      <vt:lpstr>Implementace dlouhodobého záměru Jihočeského kraje </vt:lpstr>
      <vt:lpstr>Implementace dlouhodobého záměru Jihočeského kraje </vt:lpstr>
      <vt:lpstr>Podaktivita 2.14 Implementace ročních akčních plánů KAP III</vt:lpstr>
      <vt:lpstr>Podaktivita 2.14 Implementace ročních akčních plánů KAP III</vt:lpstr>
      <vt:lpstr>Podaktivita 2.14 Implementace ročních akčních plánů KAP III</vt:lpstr>
      <vt:lpstr>Podaktivita 2.14 Implementace ročních akčních plánů KAP III</vt:lpstr>
      <vt:lpstr>Povinné aktivity IDZ JčK </vt:lpstr>
      <vt:lpstr>Povinné aktivity IDZ JčK </vt:lpstr>
      <vt:lpstr>Povinné aktivity IDZ JčK</vt:lpstr>
      <vt:lpstr>Povinné aktivity IDZ JčK</vt:lpstr>
      <vt:lpstr>Podaktivita 2.12 Implementace dalších aktivit naplánovaných v DZ kraje</vt:lpstr>
      <vt:lpstr>Podaktivita 2.12 Implementace dalších aktivit naplánovaných v DZ kraje</vt:lpstr>
      <vt:lpstr>  Kontakt na partnery projektu  (s finančním plněním)   </vt:lpstr>
      <vt:lpstr>Kontakt na realizační tým  projektu IDZ JčK </vt:lpstr>
      <vt:lpstr> Implementace dlouhodobého záměru Jihočeského kraje  </vt:lpstr>
    </vt:vector>
  </TitlesOfParts>
  <Company>KUJC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Mgr. Bohumír Mach</dc:creator>
  <cp:lastModifiedBy>Kundrátová Alena</cp:lastModifiedBy>
  <cp:revision>275</cp:revision>
  <dcterms:created xsi:type="dcterms:W3CDTF">2010-02-05T10:36:31Z</dcterms:created>
  <dcterms:modified xsi:type="dcterms:W3CDTF">2024-02-20T12:52:52Z</dcterms:modified>
</cp:coreProperties>
</file>