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28" r:id="rId3"/>
    <p:sldId id="284" r:id="rId4"/>
    <p:sldId id="307" r:id="rId5"/>
    <p:sldId id="309" r:id="rId6"/>
    <p:sldId id="330" r:id="rId7"/>
    <p:sldId id="276" r:id="rId8"/>
  </p:sldIdLst>
  <p:sldSz cx="9144000" cy="6858000" type="screen4x3"/>
  <p:notesSz cx="6794500" cy="99314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18E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6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B3BDD-6DDC-4F23-ACD9-BF3BDBF79688}" type="datetimeFigureOut">
              <a:rPr lang="cs-CZ" smtClean="0"/>
              <a:pPr/>
              <a:t>26.4.2017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64188-5167-4BFE-B79F-98EE9828D3CF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33354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683C53-209C-40A5-8BC7-2A222E9E8B5F}" type="datetimeFigureOut">
              <a:rPr lang="cs-CZ" smtClean="0"/>
              <a:pPr/>
              <a:t>26.4.2017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AC157-68E0-4F13-9BFD-18D668B6640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04720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>
            <a:spLocks noGrp="1"/>
          </p:cNvSpPr>
          <p:nvPr>
            <p:ph type="ctrTitle"/>
          </p:nvPr>
        </p:nvSpPr>
        <p:spPr>
          <a:xfrm>
            <a:off x="2987824" y="3356992"/>
            <a:ext cx="5470376" cy="1944216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pl-PL" b="1" dirty="0" smtClean="0">
                <a:latin typeface="+mn-lt"/>
              </a:rPr>
              <a:t>Státní podpora sportu </a:t>
            </a:r>
            <a:br>
              <a:rPr lang="pl-PL" b="1" dirty="0" smtClean="0">
                <a:latin typeface="+mn-lt"/>
              </a:rPr>
            </a:br>
            <a:r>
              <a:rPr lang="pl-PL" b="1" dirty="0" smtClean="0">
                <a:latin typeface="+mn-lt"/>
              </a:rPr>
              <a:t>pro rok 2013</a:t>
            </a:r>
            <a:endParaRPr lang="cs-CZ" b="1" dirty="0">
              <a:latin typeface="+mn-lt"/>
            </a:endParaRPr>
          </a:p>
        </p:txBody>
      </p:sp>
      <p:sp>
        <p:nvSpPr>
          <p:cNvPr id="8" name="Podnadpis 2"/>
          <p:cNvSpPr>
            <a:spLocks noGrp="1"/>
          </p:cNvSpPr>
          <p:nvPr>
            <p:ph type="subTitle" idx="1"/>
          </p:nvPr>
        </p:nvSpPr>
        <p:spPr>
          <a:xfrm>
            <a:off x="2987824" y="5949280"/>
            <a:ext cx="4784576" cy="432048"/>
          </a:xfrm>
        </p:spPr>
        <p:txBody>
          <a:bodyPr>
            <a:normAutofit fontScale="77500" lnSpcReduction="20000"/>
          </a:bodyPr>
          <a:lstStyle>
            <a:lvl1pPr marL="0" indent="0">
              <a:buNone/>
              <a:defRPr/>
            </a:lvl1pPr>
          </a:lstStyle>
          <a:p>
            <a:pPr algn="l"/>
            <a:r>
              <a:rPr lang="cs-CZ" sz="900" dirty="0" smtClean="0"/>
              <a:t>Ministerstvo školství, mládeže a tělovýchovy</a:t>
            </a:r>
          </a:p>
          <a:p>
            <a:pPr algn="l"/>
            <a:r>
              <a:rPr lang="cs-CZ" sz="900" dirty="0" smtClean="0"/>
              <a:t>Karmelitská 7, 118 12 Praha 1 • tel.:: +420 234 811 111</a:t>
            </a:r>
          </a:p>
          <a:p>
            <a:pPr algn="l"/>
            <a:r>
              <a:rPr lang="cs-CZ" sz="900" dirty="0" smtClean="0"/>
              <a:t>msmt@msmt.cz • www.msmt.cz</a:t>
            </a:r>
            <a:endParaRPr lang="cs-CZ" sz="900" dirty="0"/>
          </a:p>
        </p:txBody>
      </p:sp>
      <p:sp>
        <p:nvSpPr>
          <p:cNvPr id="9" name="TextovéPole 8"/>
          <p:cNvSpPr txBox="1"/>
          <p:nvPr userDrawn="1"/>
        </p:nvSpPr>
        <p:spPr>
          <a:xfrm>
            <a:off x="323528" y="6093296"/>
            <a:ext cx="1872208" cy="64807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5107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42B30BC-CCD8-4378-88BC-430872E484EC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915594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60CB82B-603D-4E52-A075-E2D552D01AC5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6600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ablony MS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1115616" y="1556792"/>
            <a:ext cx="7571184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b="1" dirty="0" smtClean="0">
                <a:solidFill>
                  <a:srgbClr val="418E96"/>
                </a:solidFill>
              </a:rPr>
              <a:t>Státní podpora sportu pro rok 2013</a:t>
            </a:r>
          </a:p>
          <a:p>
            <a:pPr marL="0" indent="0">
              <a:buNone/>
            </a:pPr>
            <a:r>
              <a:rPr lang="cs-CZ" sz="2000" b="1" dirty="0" smtClean="0"/>
              <a:t>Státní podpora sportu pro rok 2013 byla projednána poradou vedení MŠMT dne 19. června 2012. </a:t>
            </a:r>
            <a:r>
              <a:rPr lang="cs-CZ" sz="2000" dirty="0" smtClean="0"/>
              <a:t>Jedná se o veřejné vyhlášení programů neinvestičního charakteru a charakteru programového financování reprodukce majetku v oblasti sportu. </a:t>
            </a:r>
          </a:p>
          <a:p>
            <a:pPr marL="0" indent="0">
              <a:buNone/>
            </a:pPr>
            <a:r>
              <a:rPr lang="cs-CZ" sz="2000" dirty="0" smtClean="0"/>
              <a:t>Státní finanční prostředky pro oblast sportu jsou z pozice státního rozpočtu vedeny ve dvou závazných ukazatelích, které pro rok 2013 jsou navrhovány s označením: </a:t>
            </a:r>
          </a:p>
          <a:p>
            <a:endParaRPr lang="cs-CZ" sz="2000" dirty="0" smtClean="0"/>
          </a:p>
          <a:p>
            <a:r>
              <a:rPr lang="cs-CZ" sz="2000" dirty="0" smtClean="0"/>
              <a:t>a) výdajový okruh: „Sportovní reprezentace“ </a:t>
            </a:r>
          </a:p>
          <a:p>
            <a:r>
              <a:rPr lang="cs-CZ" sz="2000" dirty="0" smtClean="0"/>
              <a:t>b) výdajový okruh: „Všeobecná sportovní činnost“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xmlns="" val="3693081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B32F09-55A8-4CD1-800E-DE1F37E16F05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4127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C4738B8-AF64-4FE4-B405-ED8BCA522024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22924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CD8058-F576-4074-B136-4DCC072DDC84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43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822AEC-62FD-44ED-A00D-A24AEE9FD083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27763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011B5A-1E28-4D66-A5E1-E485A822FC52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25604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BBC10FC-2AAA-47B9-B9B2-B0B97568D014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54292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BDB8E4B-2AB7-4C74-93BC-179C3E3648DF}" type="datetime1">
              <a:rPr lang="cs-CZ" smtClean="0"/>
              <a:pPr/>
              <a:t>26.4.2017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7FF043-C0B2-4D5E-9D2E-6F925F59FAF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97184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115616" y="1628800"/>
            <a:ext cx="7571184" cy="4497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5"/>
          <p:cNvSpPr txBox="1">
            <a:spLocks/>
          </p:cNvSpPr>
          <p:nvPr userDrawn="1"/>
        </p:nvSpPr>
        <p:spPr>
          <a:xfrm>
            <a:off x="251520" y="6356350"/>
            <a:ext cx="648072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07FF043-C0B2-4D5E-9D2E-6F925F59FAFC}" type="slidenum">
              <a:rPr lang="cs-CZ" smtClean="0"/>
              <a:pPr algn="r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9122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is-prevence.msmt.cz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mailto:matous.korbel@msmt.cz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51520" y="2924944"/>
            <a:ext cx="8892480" cy="3600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cs-CZ" sz="3600" b="1" dirty="0" smtClean="0">
                <a:solidFill>
                  <a:schemeClr val="tx2"/>
                </a:solidFill>
              </a:rPr>
              <a:t>		         Aktuální informace  </a:t>
            </a:r>
            <a:r>
              <a:rPr lang="cs-CZ" sz="3600" b="1" dirty="0" smtClean="0">
                <a:solidFill>
                  <a:schemeClr val="tx2"/>
                </a:solidFill>
              </a:rPr>
              <a:t>z MŠMT</a:t>
            </a:r>
            <a:r>
              <a:rPr lang="cs-CZ" sz="3600" b="1" dirty="0" smtClean="0">
                <a:solidFill>
                  <a:schemeClr val="tx2"/>
                </a:solidFill>
              </a:rPr>
              <a:t/>
            </a:r>
            <a:br>
              <a:rPr lang="cs-CZ" sz="3600" b="1" dirty="0" smtClean="0">
                <a:solidFill>
                  <a:schemeClr val="tx2"/>
                </a:solidFill>
              </a:rPr>
            </a:br>
            <a:r>
              <a:rPr lang="cs-CZ" sz="3600" b="1" dirty="0" smtClean="0">
                <a:solidFill>
                  <a:schemeClr val="tx2"/>
                </a:solidFill>
              </a:rPr>
              <a:t> 			v oblasti  PPRCH		</a:t>
            </a:r>
            <a:br>
              <a:rPr lang="cs-CZ" sz="3600" b="1" dirty="0" smtClean="0">
                <a:solidFill>
                  <a:schemeClr val="tx2"/>
                </a:solidFill>
              </a:rPr>
            </a:br>
            <a:r>
              <a:rPr lang="cs-CZ" sz="3600" b="1" dirty="0">
                <a:solidFill>
                  <a:schemeClr val="tx2"/>
                </a:solidFill>
              </a:rPr>
              <a:t>	</a:t>
            </a:r>
            <a:r>
              <a:rPr lang="cs-CZ" sz="3600" b="1" dirty="0" smtClean="0">
                <a:solidFill>
                  <a:schemeClr val="tx2"/>
                </a:solidFill>
              </a:rPr>
              <a:t>		</a:t>
            </a:r>
            <a:r>
              <a:rPr lang="cs-CZ" sz="1600" b="1" dirty="0" smtClean="0">
                <a:solidFill>
                  <a:schemeClr val="tx2"/>
                </a:solidFill>
              </a:rPr>
              <a:t>IV. Ji</a:t>
            </a:r>
            <a:r>
              <a:rPr lang="cs-CZ" sz="1600" b="1" dirty="0" smtClean="0">
                <a:solidFill>
                  <a:schemeClr val="tx2"/>
                </a:solidFill>
              </a:rPr>
              <a:t>hočeská konference PPRCH</a:t>
            </a:r>
            <a:r>
              <a:rPr lang="cs-CZ" sz="2000" b="1" dirty="0" smtClean="0">
                <a:solidFill>
                  <a:schemeClr val="tx2"/>
                </a:solidFill>
              </a:rPr>
              <a:t/>
            </a:r>
            <a:br>
              <a:rPr lang="cs-CZ" sz="2000" b="1" dirty="0" smtClean="0">
                <a:solidFill>
                  <a:schemeClr val="tx2"/>
                </a:solidFill>
              </a:rPr>
            </a:br>
            <a:r>
              <a:rPr lang="cs-CZ" sz="2000" b="1" dirty="0" smtClean="0">
                <a:solidFill>
                  <a:schemeClr val="tx2"/>
                </a:solidFill>
              </a:rPr>
              <a:t>			</a:t>
            </a:r>
            <a:r>
              <a:rPr lang="cs-CZ" sz="1600" b="1" dirty="0" smtClean="0">
                <a:solidFill>
                  <a:schemeClr val="tx2"/>
                </a:solidFill>
              </a:rPr>
              <a:t>České Budějovice, 26.4.2017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4294967295"/>
          </p:nvPr>
        </p:nvSpPr>
        <p:spPr>
          <a:xfrm>
            <a:off x="2987824" y="5949280"/>
            <a:ext cx="4784576" cy="43204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cs-CZ" sz="700" dirty="0" smtClean="0"/>
              <a:t>Ministerstvo školství, mládeže a těl</a:t>
            </a:r>
          </a:p>
          <a:p>
            <a:pPr marL="0" indent="0" algn="l">
              <a:buNone/>
            </a:pPr>
            <a:r>
              <a:rPr lang="cs-CZ" sz="700" dirty="0" smtClean="0"/>
              <a:t>Karmelitská 5, 118 12 Praha 1 • tel.: +420 234 811 111</a:t>
            </a:r>
          </a:p>
          <a:p>
            <a:pPr marL="0" indent="0" algn="l">
              <a:buNone/>
            </a:pPr>
            <a:r>
              <a:rPr lang="cs-CZ" sz="700" dirty="0" smtClean="0"/>
              <a:t>msmt@msmt.cz • www.msmt.cz</a:t>
            </a:r>
            <a:endParaRPr lang="cs-CZ" sz="700" dirty="0"/>
          </a:p>
        </p:txBody>
      </p:sp>
    </p:spTree>
    <p:extLst>
      <p:ext uri="{BB962C8B-B14F-4D97-AF65-F5344CB8AC3E}">
        <p14:creationId xmlns:p14="http://schemas.microsoft.com/office/powerpoint/2010/main" xmlns="" val="94035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cs-CZ" b="1" dirty="0"/>
              <a:t> </a:t>
            </a:r>
            <a:r>
              <a:rPr lang="cs-CZ" sz="2800" b="1" dirty="0">
                <a:solidFill>
                  <a:schemeClr val="tx2"/>
                </a:solidFill>
              </a:rPr>
              <a:t>Dotační řízení na podporu aktivit v oblasti primární </a:t>
            </a:r>
            <a:r>
              <a:rPr lang="cs-CZ" sz="2800" b="1" dirty="0" smtClean="0">
                <a:solidFill>
                  <a:schemeClr val="tx2"/>
                </a:solidFill>
              </a:rPr>
              <a:t>prevence v letech 2017 +</a:t>
            </a:r>
          </a:p>
          <a:p>
            <a:pPr marL="0" indent="0" algn="ctr">
              <a:buNone/>
            </a:pPr>
            <a:r>
              <a:rPr lang="cs-CZ" sz="2800" b="1" dirty="0" smtClean="0">
                <a:solidFill>
                  <a:schemeClr val="tx2"/>
                </a:solidFill>
              </a:rPr>
              <a:t>Bezpečné klima v českých školách</a:t>
            </a:r>
            <a:endParaRPr lang="cs-CZ" sz="2800" dirty="0" smtClean="0"/>
          </a:p>
          <a:p>
            <a:pPr>
              <a:buNone/>
            </a:pPr>
            <a:endParaRPr lang="cs-CZ" sz="1800" dirty="0" smtClean="0"/>
          </a:p>
          <a:p>
            <a:pPr>
              <a:buNone/>
            </a:pPr>
            <a:r>
              <a:rPr lang="cs-CZ" b="1" dirty="0"/>
              <a:t>Aktivity v oblasti primární prevence 2017</a:t>
            </a:r>
            <a:endParaRPr lang="cs-CZ" b="1" dirty="0" smtClean="0"/>
          </a:p>
          <a:p>
            <a:pPr>
              <a:buNone/>
            </a:pPr>
            <a:r>
              <a:rPr lang="cs-CZ" sz="1800" dirty="0" smtClean="0"/>
              <a:t>projekty </a:t>
            </a:r>
            <a:r>
              <a:rPr lang="cs-CZ" sz="1800" dirty="0"/>
              <a:t>individuální  </a:t>
            </a:r>
            <a:endParaRPr lang="cs-CZ" sz="1800" dirty="0" smtClean="0"/>
          </a:p>
          <a:p>
            <a:r>
              <a:rPr lang="cs-CZ" sz="1800" i="1" dirty="0" smtClean="0"/>
              <a:t>na primární prevenci všech forem rizikového chování</a:t>
            </a:r>
          </a:p>
          <a:p>
            <a:r>
              <a:rPr lang="cs-CZ" sz="1800" i="1" dirty="0"/>
              <a:t>ž</a:t>
            </a:r>
            <a:r>
              <a:rPr lang="cs-CZ" sz="1800" i="1" dirty="0" smtClean="0"/>
              <a:t>adateli: školy, školská zařízení, VŠ, NNO a další</a:t>
            </a:r>
            <a:endParaRPr lang="cs-CZ" sz="1800" i="1" dirty="0"/>
          </a:p>
          <a:p>
            <a:pPr>
              <a:buNone/>
            </a:pPr>
            <a:r>
              <a:rPr lang="cs-CZ" sz="1800" dirty="0" smtClean="0"/>
              <a:t>projekty krajské </a:t>
            </a:r>
          </a:p>
          <a:p>
            <a:r>
              <a:rPr lang="cs-CZ" sz="1800" i="1" dirty="0" smtClean="0"/>
              <a:t>pro rok 2017 na téma bezpečné klima</a:t>
            </a:r>
          </a:p>
          <a:p>
            <a:r>
              <a:rPr lang="cs-CZ" sz="1800" i="1" dirty="0" smtClean="0"/>
              <a:t>žadateli: kraje nebo kraji pověřené příspěvkové organizace kraje</a:t>
            </a:r>
          </a:p>
          <a:p>
            <a:pPr marL="0" indent="0">
              <a:buNone/>
            </a:pPr>
            <a:r>
              <a:rPr lang="cs-CZ" b="1" dirty="0" smtClean="0"/>
              <a:t>Bezpečné </a:t>
            </a:r>
            <a:r>
              <a:rPr lang="cs-CZ" b="1" dirty="0" smtClean="0"/>
              <a:t>klima 2017</a:t>
            </a:r>
            <a:endParaRPr lang="cs-CZ" b="1" dirty="0" smtClean="0"/>
          </a:p>
          <a:p>
            <a:r>
              <a:rPr lang="cs-CZ" i="1" dirty="0"/>
              <a:t>podpora aktivit škol a školských zařízení, které svou činností přispívají k nastolení a rozvoji bezpečného klimatu </a:t>
            </a:r>
            <a:br>
              <a:rPr lang="cs-CZ" i="1" dirty="0"/>
            </a:br>
            <a:r>
              <a:rPr lang="cs-CZ" i="1" dirty="0"/>
              <a:t>v českých školách.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095648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971600" y="1340768"/>
            <a:ext cx="8064896" cy="540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dirty="0" smtClean="0"/>
              <a:t> </a:t>
            </a:r>
            <a:r>
              <a:rPr lang="cs-CZ" b="1" dirty="0" smtClean="0"/>
              <a:t>  </a:t>
            </a:r>
            <a:r>
              <a:rPr lang="cs-CZ" sz="3000" b="1" dirty="0" smtClean="0">
                <a:solidFill>
                  <a:schemeClr val="tx2"/>
                </a:solidFill>
              </a:rPr>
              <a:t>Dotační řízení na podporu aktivit v oblasti primární prevence</a:t>
            </a:r>
            <a:r>
              <a:rPr lang="cs-CZ" sz="3000" b="1" dirty="0">
                <a:solidFill>
                  <a:schemeClr val="tx2"/>
                </a:solidFill>
              </a:rPr>
              <a:t> </a:t>
            </a:r>
            <a:r>
              <a:rPr lang="cs-CZ" sz="3000" b="1" dirty="0" smtClean="0">
                <a:solidFill>
                  <a:schemeClr val="tx2"/>
                </a:solidFill>
              </a:rPr>
              <a:t>2017+</a:t>
            </a:r>
            <a:endParaRPr lang="cs-CZ" sz="3000" b="1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cs-CZ" sz="3000" b="1" dirty="0">
                <a:solidFill>
                  <a:schemeClr val="tx2"/>
                </a:solidFill>
              </a:rPr>
              <a:t>Bezpečné klima v českých školách</a:t>
            </a:r>
            <a:endParaRPr lang="cs-CZ" sz="3000" dirty="0"/>
          </a:p>
          <a:p>
            <a:pPr algn="ctr">
              <a:buNone/>
            </a:pPr>
            <a:endParaRPr lang="cs-CZ" sz="30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cs-CZ" sz="2200" b="1" dirty="0" smtClean="0"/>
              <a:t>Orientace na systémové projekty – dlouhodobé projekty řešící problematiku PPRCH komplexně a systémově.</a:t>
            </a:r>
            <a:endParaRPr lang="cs-CZ" sz="2200" dirty="0" smtClean="0"/>
          </a:p>
          <a:p>
            <a:r>
              <a:rPr lang="cs-CZ" sz="2200" dirty="0" smtClean="0"/>
              <a:t>Elektronizace systému </a:t>
            </a:r>
            <a:r>
              <a:rPr lang="cs-CZ" sz="2200" dirty="0" smtClean="0">
                <a:hlinkClick r:id="rId2"/>
              </a:rPr>
              <a:t>http://is-prevence.msmt.cz</a:t>
            </a:r>
            <a:endParaRPr lang="cs-CZ" sz="2200" dirty="0" smtClean="0"/>
          </a:p>
          <a:p>
            <a:pPr>
              <a:buNone/>
            </a:pPr>
            <a:endParaRPr lang="cs-CZ" sz="2200" dirty="0" smtClean="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cs-CZ" sz="2200" dirty="0" smtClean="0"/>
              <a:t>Bezpečné klima 2017: celkem </a:t>
            </a:r>
            <a:r>
              <a:rPr lang="cs-CZ" sz="2200" dirty="0"/>
              <a:t>byla rozdělena dotace </a:t>
            </a:r>
            <a:r>
              <a:rPr lang="cs-CZ" sz="2200" b="1" dirty="0"/>
              <a:t>10.551.911 Kč. </a:t>
            </a:r>
            <a:endParaRPr lang="cs-CZ" sz="2200" dirty="0"/>
          </a:p>
          <a:p>
            <a:pPr>
              <a:lnSpc>
                <a:spcPct val="90000"/>
              </a:lnSpc>
              <a:defRPr/>
            </a:pPr>
            <a:r>
              <a:rPr lang="cs-CZ" sz="2200" dirty="0" smtClean="0"/>
              <a:t>Aktivity </a:t>
            </a:r>
            <a:r>
              <a:rPr lang="cs-CZ" sz="2200" dirty="0"/>
              <a:t>v oblasti primární prevence </a:t>
            </a:r>
            <a:r>
              <a:rPr lang="cs-CZ" sz="2200" dirty="0" smtClean="0"/>
              <a:t>2017: Celkem </a:t>
            </a:r>
            <a:r>
              <a:rPr lang="cs-CZ" sz="2200" dirty="0"/>
              <a:t>byla rozdělena dotace </a:t>
            </a:r>
            <a:r>
              <a:rPr lang="cs-CZ" sz="2200" b="1" dirty="0"/>
              <a:t>19.644.262</a:t>
            </a:r>
            <a:r>
              <a:rPr lang="cs-CZ" sz="2200" dirty="0"/>
              <a:t> </a:t>
            </a:r>
            <a:r>
              <a:rPr lang="cs-CZ" sz="2200" b="1" dirty="0"/>
              <a:t>Kč</a:t>
            </a:r>
            <a:r>
              <a:rPr lang="cs-CZ" sz="2200" dirty="0"/>
              <a:t>, ze které bylo rozděleno </a:t>
            </a:r>
            <a:r>
              <a:rPr lang="cs-CZ" sz="2200" b="1" dirty="0"/>
              <a:t>2.806.028 Kč </a:t>
            </a:r>
            <a:r>
              <a:rPr lang="cs-CZ" sz="2200" dirty="0"/>
              <a:t>na krajské projekty a</a:t>
            </a:r>
            <a:r>
              <a:rPr lang="cs-CZ" sz="2200" b="1" dirty="0"/>
              <a:t> 16.838.234 Kč </a:t>
            </a:r>
            <a:r>
              <a:rPr lang="cs-CZ" sz="2200" dirty="0"/>
              <a:t>na individuální projekty.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cs-CZ" sz="2200" b="1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31236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43608" y="1216192"/>
            <a:ext cx="8100392" cy="566124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600" b="1" dirty="0" smtClean="0"/>
          </a:p>
          <a:p>
            <a:pPr marL="0" indent="0" algn="ctr">
              <a:buNone/>
            </a:pPr>
            <a:r>
              <a:rPr lang="cs-CZ" sz="2800" b="1" dirty="0" smtClean="0">
                <a:solidFill>
                  <a:schemeClr val="tx2"/>
                </a:solidFill>
              </a:rPr>
              <a:t>Dotace MŠMT v Jihočeském kraji</a:t>
            </a:r>
            <a:endParaRPr lang="cs-CZ" sz="2800" dirty="0"/>
          </a:p>
          <a:p>
            <a:endParaRPr lang="cs-CZ" sz="2200" dirty="0" smtClean="0"/>
          </a:p>
          <a:p>
            <a:pPr>
              <a:buNone/>
            </a:pPr>
            <a:r>
              <a:rPr lang="cs-CZ" sz="2200" dirty="0" smtClean="0"/>
              <a:t>2017</a:t>
            </a:r>
          </a:p>
          <a:p>
            <a:endParaRPr lang="cs-CZ" sz="2200" dirty="0" smtClean="0"/>
          </a:p>
          <a:p>
            <a:endParaRPr lang="cs-CZ" sz="2200" dirty="0" smtClean="0"/>
          </a:p>
          <a:p>
            <a:endParaRPr lang="cs-CZ" sz="2200" dirty="0"/>
          </a:p>
          <a:p>
            <a:pPr>
              <a:buNone/>
            </a:pPr>
            <a:r>
              <a:rPr lang="cs-CZ" sz="2200" dirty="0" smtClean="0"/>
              <a:t>2015-2016</a:t>
            </a:r>
          </a:p>
          <a:p>
            <a:endParaRPr lang="cs-CZ" sz="2200" dirty="0" smtClean="0"/>
          </a:p>
          <a:p>
            <a:endParaRPr lang="cs-CZ" sz="2200" dirty="0" smtClean="0"/>
          </a:p>
          <a:p>
            <a:pPr marL="0" indent="0">
              <a:buNone/>
            </a:pPr>
            <a:endParaRPr lang="cs-CZ" sz="2200" dirty="0" smtClean="0"/>
          </a:p>
          <a:p>
            <a:endParaRPr lang="cs-CZ" sz="2200" dirty="0" smtClean="0"/>
          </a:p>
          <a:p>
            <a:endParaRPr lang="cs-CZ" sz="22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1187188"/>
              </p:ext>
            </p:extLst>
          </p:nvPr>
        </p:nvGraphicFramePr>
        <p:xfrm>
          <a:off x="1979712" y="3140968"/>
          <a:ext cx="6120679" cy="864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4087"/>
                <a:gridCol w="1113567"/>
                <a:gridCol w="1113567"/>
                <a:gridCol w="2249458"/>
              </a:tblGrid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r>
                        <a:rPr lang="cs-CZ" sz="1200" dirty="0" smtClean="0">
                          <a:effectLst/>
                        </a:rPr>
                        <a:t>Dotace MŠMT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IPBK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IP+KP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Celkem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</a:rPr>
                        <a:t>Jihočeský kraj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799.059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>
                          <a:effectLst/>
                        </a:rPr>
                        <a:t>2.180.291</a:t>
                      </a:r>
                      <a:endParaRPr lang="cs-C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2.979.350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3124301"/>
              </p:ext>
            </p:extLst>
          </p:nvPr>
        </p:nvGraphicFramePr>
        <p:xfrm>
          <a:off x="1979712" y="4869160"/>
          <a:ext cx="4320479" cy="936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4885"/>
                <a:gridCol w="1242797"/>
                <a:gridCol w="1242797"/>
              </a:tblGrid>
              <a:tr h="4680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</a:rPr>
                        <a:t> </a:t>
                      </a:r>
                      <a:r>
                        <a:rPr lang="cs-CZ" sz="1200" dirty="0" smtClean="0">
                          <a:effectLst/>
                        </a:rPr>
                        <a:t>Dotace</a:t>
                      </a:r>
                      <a:r>
                        <a:rPr lang="cs-CZ" sz="1200" baseline="0" dirty="0" smtClean="0">
                          <a:effectLst/>
                        </a:rPr>
                        <a:t> MŠMT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2015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2016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680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</a:rPr>
                        <a:t>Jihočeský kraj 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1.463.417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887.831</a:t>
                      </a:r>
                      <a:endParaRPr lang="cs-C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9899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43608" y="1196752"/>
            <a:ext cx="7992888" cy="554461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cs-CZ" sz="2800" dirty="0" smtClean="0"/>
          </a:p>
          <a:p>
            <a:pPr>
              <a:buNone/>
            </a:pPr>
            <a:endParaRPr lang="cs-CZ" sz="2200" dirty="0" smtClean="0"/>
          </a:p>
          <a:p>
            <a:pPr>
              <a:buNone/>
            </a:pPr>
            <a:r>
              <a:rPr lang="cs-CZ" sz="2200" dirty="0" smtClean="0"/>
              <a:t>Pokud dojde ke schválení zákona a následného prováděcího předpisu, počítá s</a:t>
            </a:r>
            <a:r>
              <a:rPr lang="cs-CZ" sz="2200" dirty="0" smtClean="0"/>
              <a:t>oučasný návrh u:</a:t>
            </a:r>
            <a:endParaRPr lang="cs-CZ" sz="2200" dirty="0" smtClean="0"/>
          </a:p>
          <a:p>
            <a:pPr>
              <a:buNone/>
            </a:pPr>
            <a:r>
              <a:rPr lang="cs-CZ" sz="2200" dirty="0" smtClean="0"/>
              <a:t>ŠMP- od 1.9.2017 snížená přímá vyučovací </a:t>
            </a:r>
            <a:r>
              <a:rPr lang="cs-CZ" sz="2200" dirty="0" smtClean="0"/>
              <a:t>č</a:t>
            </a:r>
            <a:r>
              <a:rPr lang="cs-CZ" sz="2200" dirty="0" smtClean="0"/>
              <a:t>innost (podle velikosti školy) a nárok na příspěvek za specializovanou činnost 1000-2000 Kč,</a:t>
            </a:r>
          </a:p>
          <a:p>
            <a:pPr>
              <a:buNone/>
            </a:pPr>
            <a:r>
              <a:rPr lang="cs-CZ" sz="2200" dirty="0" smtClean="0"/>
              <a:t>VP- </a:t>
            </a:r>
            <a:r>
              <a:rPr lang="cs-CZ" sz="2200" dirty="0" smtClean="0"/>
              <a:t>od 1.9.2017 </a:t>
            </a:r>
            <a:r>
              <a:rPr lang="cs-CZ" sz="2200" dirty="0" smtClean="0"/>
              <a:t>bude snížená </a:t>
            </a:r>
            <a:r>
              <a:rPr lang="cs-CZ" sz="2200" dirty="0" smtClean="0"/>
              <a:t>přímá vyučovací činnost </a:t>
            </a:r>
            <a:r>
              <a:rPr lang="cs-CZ" sz="2200" dirty="0" smtClean="0"/>
              <a:t>o dvojnásobek než doposud.</a:t>
            </a:r>
          </a:p>
          <a:p>
            <a:pPr>
              <a:buNone/>
            </a:pPr>
            <a:endParaRPr lang="cs-CZ" sz="2200" dirty="0" smtClean="0"/>
          </a:p>
          <a:p>
            <a:pPr algn="ctr">
              <a:buNone/>
            </a:pPr>
            <a:r>
              <a:rPr lang="cs-CZ" sz="2200" b="1" dirty="0" smtClean="0"/>
              <a:t>Metodická podpora</a:t>
            </a:r>
            <a:endParaRPr lang="cs-CZ" sz="2200" b="1" dirty="0" smtClean="0"/>
          </a:p>
          <a:p>
            <a:pPr>
              <a:buNone/>
            </a:pPr>
            <a:r>
              <a:rPr lang="cs-CZ" sz="2200" dirty="0" smtClean="0"/>
              <a:t>Nové přílohy k metodickému doporučení </a:t>
            </a:r>
          </a:p>
          <a:p>
            <a:r>
              <a:rPr lang="cs-CZ" sz="2200" dirty="0" smtClean="0"/>
              <a:t>Č. 21- Hazardní hraní</a:t>
            </a:r>
          </a:p>
          <a:p>
            <a:r>
              <a:rPr lang="cs-CZ" sz="2200" dirty="0" smtClean="0"/>
              <a:t>Č. 22- Poruchy autistického spektra </a:t>
            </a:r>
          </a:p>
          <a:p>
            <a:pPr>
              <a:buNone/>
            </a:pPr>
            <a:r>
              <a:rPr lang="cs-CZ" sz="2200" dirty="0" smtClean="0"/>
              <a:t>  </a:t>
            </a:r>
            <a:endParaRPr lang="cs-CZ" sz="2200" dirty="0"/>
          </a:p>
          <a:p>
            <a:pPr>
              <a:buNone/>
            </a:pPr>
            <a:endParaRPr lang="cs-CZ" sz="2800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971600" y="1166842"/>
            <a:ext cx="81724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cs-CZ" sz="2800" b="1" dirty="0" smtClean="0">
                <a:solidFill>
                  <a:schemeClr val="tx2"/>
                </a:solidFill>
              </a:rPr>
              <a:t>Legislativa</a:t>
            </a:r>
            <a:endParaRPr lang="cs-CZ" sz="2200" b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cs-CZ" sz="2200" b="1" dirty="0" smtClean="0"/>
              <a:t>Zákon o pedagogických pracovnících č. 563/2004, Sb.</a:t>
            </a:r>
          </a:p>
          <a:p>
            <a:pPr algn="ctr">
              <a:buNone/>
            </a:pPr>
            <a:endParaRPr lang="cs-CZ" sz="2800" b="1" dirty="0" smtClean="0">
              <a:solidFill>
                <a:schemeClr val="tx2"/>
              </a:solidFill>
            </a:endParaRPr>
          </a:p>
          <a:p>
            <a:endParaRPr lang="cs-CZ" sz="2400" dirty="0" smtClean="0">
              <a:solidFill>
                <a:srgbClr val="800000"/>
              </a:solidFill>
            </a:endParaRP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265398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cs-CZ" sz="3600" b="1" dirty="0" smtClean="0">
                <a:solidFill>
                  <a:schemeClr val="accent5">
                    <a:lumMod val="50000"/>
                  </a:schemeClr>
                </a:solidFill>
              </a:rPr>
              <a:t>Další aktuality</a:t>
            </a:r>
            <a:endParaRPr lang="cs-CZ" sz="36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cs-CZ" dirty="0" smtClean="0"/>
          </a:p>
          <a:p>
            <a:r>
              <a:rPr lang="cs-CZ" sz="2900" dirty="0" smtClean="0"/>
              <a:t>Vznik meziresortní pracovní skupiny k primární prevenci rizikového chování: MŠMT, </a:t>
            </a:r>
            <a:r>
              <a:rPr lang="cs-CZ" sz="2900" dirty="0" err="1" smtClean="0"/>
              <a:t>MSp</a:t>
            </a:r>
            <a:r>
              <a:rPr lang="cs-CZ" sz="2900" dirty="0" smtClean="0"/>
              <a:t>, MPSV, MZ, MV, </a:t>
            </a:r>
            <a:r>
              <a:rPr lang="cs-CZ" sz="2900" dirty="0" smtClean="0"/>
              <a:t>ÚV, odborníci</a:t>
            </a:r>
            <a:endParaRPr lang="cs-CZ" sz="2900" dirty="0" smtClean="0"/>
          </a:p>
          <a:p>
            <a:pPr>
              <a:buNone/>
            </a:pPr>
            <a:r>
              <a:rPr lang="cs-CZ" sz="2900" i="1" dirty="0" smtClean="0"/>
              <a:t>Cíl: Lepší spolupráce s ostatními resorty= systémově uchopená </a:t>
            </a:r>
            <a:r>
              <a:rPr lang="cs-CZ" sz="2900" i="1" dirty="0" smtClean="0"/>
              <a:t>politiky PPRCH</a:t>
            </a:r>
          </a:p>
          <a:p>
            <a:pPr>
              <a:buNone/>
            </a:pPr>
            <a:endParaRPr lang="cs-CZ" sz="2900" dirty="0" smtClean="0"/>
          </a:p>
          <a:p>
            <a:r>
              <a:rPr lang="cs-CZ" sz="2900" dirty="0" smtClean="0"/>
              <a:t>NÚV a Klinika </a:t>
            </a:r>
            <a:r>
              <a:rPr lang="cs-CZ" sz="2900" dirty="0" err="1" smtClean="0"/>
              <a:t>adiktologie</a:t>
            </a:r>
            <a:r>
              <a:rPr lang="cs-CZ" sz="2900" dirty="0" smtClean="0"/>
              <a:t> </a:t>
            </a:r>
            <a:r>
              <a:rPr lang="cs-CZ" sz="2900" dirty="0" smtClean="0"/>
              <a:t>ve spolupráci s MŠMT </a:t>
            </a:r>
            <a:r>
              <a:rPr lang="cs-CZ" sz="2900" dirty="0" smtClean="0"/>
              <a:t>zahájili </a:t>
            </a:r>
            <a:r>
              <a:rPr lang="cs-CZ" sz="2900" dirty="0" smtClean="0"/>
              <a:t>v rámci </a:t>
            </a:r>
            <a:r>
              <a:rPr lang="cs-CZ" sz="2900" dirty="0" smtClean="0"/>
              <a:t>celoplošný </a:t>
            </a:r>
            <a:r>
              <a:rPr lang="cs-CZ" sz="2900" dirty="0" smtClean="0"/>
              <a:t>systém výkaznictví, který umožní sběr dat v oblasti primární prevence rizikového chování.</a:t>
            </a:r>
          </a:p>
          <a:p>
            <a:pPr>
              <a:buNone/>
            </a:pPr>
            <a:r>
              <a:rPr lang="cs-CZ" sz="2900" i="1" dirty="0" smtClean="0"/>
              <a:t>Cíl: </a:t>
            </a:r>
            <a:r>
              <a:rPr lang="cs-CZ" sz="2900" i="1" dirty="0" smtClean="0"/>
              <a:t>1</a:t>
            </a:r>
            <a:r>
              <a:rPr lang="cs-CZ" sz="2900" i="1" dirty="0" smtClean="0"/>
              <a:t>) Sjednotit obsah, objem a způsob sledování v rámci </a:t>
            </a:r>
            <a:r>
              <a:rPr lang="cs-CZ" sz="2900" i="1" dirty="0" smtClean="0"/>
              <a:t>ČR</a:t>
            </a:r>
          </a:p>
          <a:p>
            <a:pPr lvl="1">
              <a:buNone/>
            </a:pPr>
            <a:r>
              <a:rPr lang="cs-CZ" sz="2800" i="1" dirty="0" smtClean="0"/>
              <a:t>2</a:t>
            </a:r>
            <a:r>
              <a:rPr lang="cs-CZ" sz="2800" i="1" dirty="0" smtClean="0"/>
              <a:t>) Přináší informace o stavu školské prevence</a:t>
            </a:r>
            <a:r>
              <a:rPr lang="cs-CZ" sz="2800" b="1" i="1" dirty="0" smtClean="0"/>
              <a:t> </a:t>
            </a:r>
          </a:p>
          <a:p>
            <a:pPr lvl="1">
              <a:buNone/>
            </a:pPr>
            <a:r>
              <a:rPr lang="cs-CZ" sz="2800" u="sng" dirty="0">
                <a:solidFill>
                  <a:srgbClr val="0070C0"/>
                </a:solidFill>
              </a:rPr>
              <a:t>www.</a:t>
            </a:r>
            <a:r>
              <a:rPr lang="cs-CZ" sz="2800" u="sng" dirty="0" err="1">
                <a:solidFill>
                  <a:srgbClr val="0070C0"/>
                </a:solidFill>
              </a:rPr>
              <a:t>preventivni</a:t>
            </a:r>
            <a:r>
              <a:rPr lang="cs-CZ" sz="2800" u="sng" dirty="0">
                <a:solidFill>
                  <a:srgbClr val="0070C0"/>
                </a:solidFill>
              </a:rPr>
              <a:t>-aktivity.</a:t>
            </a:r>
            <a:r>
              <a:rPr lang="cs-CZ" sz="2800" u="sng" dirty="0" err="1">
                <a:solidFill>
                  <a:srgbClr val="0070C0"/>
                </a:solidFill>
              </a:rPr>
              <a:t>cz</a:t>
            </a:r>
            <a:endParaRPr lang="cs-CZ" sz="2800" u="sng" dirty="0">
              <a:solidFill>
                <a:srgbClr val="0070C0"/>
              </a:solidFill>
            </a:endParaRPr>
          </a:p>
          <a:p>
            <a:pPr>
              <a:buNone/>
            </a:pPr>
            <a:endParaRPr lang="cs-CZ" dirty="0" smtClean="0"/>
          </a:p>
          <a:p>
            <a:r>
              <a:rPr lang="cs-CZ" sz="2800" dirty="0" smtClean="0"/>
              <a:t>Od podzimu 2017 začne revize Národní strategie primární prevence 2013-2018, následná tvorba nové strategie 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>
          <a:xfrm>
            <a:off x="1043608" y="1268760"/>
            <a:ext cx="7992888" cy="5589240"/>
          </a:xfrm>
        </p:spPr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sz="2800" b="1" dirty="0" smtClean="0">
                <a:solidFill>
                  <a:schemeClr val="tx2"/>
                </a:solidFill>
              </a:rPr>
              <a:t>Děkuji za pozornost.</a:t>
            </a:r>
          </a:p>
          <a:p>
            <a:pPr algn="ctr">
              <a:buNone/>
            </a:pPr>
            <a:endParaRPr lang="cs-CZ" sz="40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cs-CZ" b="1" dirty="0" smtClean="0">
                <a:solidFill>
                  <a:schemeClr val="tx2"/>
                </a:solidFill>
              </a:rPr>
              <a:t>Matouš Korbel</a:t>
            </a:r>
          </a:p>
          <a:p>
            <a:pPr algn="ctr">
              <a:buNone/>
            </a:pPr>
            <a:r>
              <a:rPr lang="cs-CZ" b="1" dirty="0" smtClean="0">
                <a:solidFill>
                  <a:schemeClr val="tx2"/>
                </a:solidFill>
              </a:rPr>
              <a:t>oddělení </a:t>
            </a:r>
            <a:r>
              <a:rPr lang="cs-CZ" b="1" dirty="0" smtClean="0">
                <a:solidFill>
                  <a:schemeClr val="tx2"/>
                </a:solidFill>
              </a:rPr>
              <a:t>institucionální výchovy a prevence</a:t>
            </a:r>
            <a:endParaRPr lang="cs-CZ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cs-CZ" b="1" dirty="0" smtClean="0">
                <a:solidFill>
                  <a:schemeClr val="tx2"/>
                </a:solidFill>
              </a:rPr>
              <a:t>MŠMT</a:t>
            </a:r>
            <a:endParaRPr lang="cs-CZ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cs-CZ" b="1" dirty="0" smtClean="0">
                <a:solidFill>
                  <a:schemeClr val="tx2"/>
                </a:solidFill>
                <a:hlinkClick r:id="rId2"/>
              </a:rPr>
              <a:t>matous.korbel@msmt.cz</a:t>
            </a:r>
            <a:endParaRPr lang="cs-CZ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cs-CZ" b="1" dirty="0">
                <a:solidFill>
                  <a:schemeClr val="tx2"/>
                </a:solidFill>
              </a:rPr>
              <a:t>Tel. 234 811 281</a:t>
            </a:r>
          </a:p>
          <a:p>
            <a:pPr algn="ctr">
              <a:buNone/>
            </a:pPr>
            <a:endParaRPr lang="cs-CZ" b="1" dirty="0" smtClean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48044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MSM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18E96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adp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405</Words>
  <Application>Microsoft Office PowerPoint</Application>
  <PresentationFormat>Předvádění na obrazovce (4:3)</PresentationFormat>
  <Paragraphs>88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           Aktuální informace  z MŠMT     v oblasti  PPRCH      IV. Jihočeská konference PPRCH    České Budějovice, 26.4.2017</vt:lpstr>
      <vt:lpstr>Snímek 2</vt:lpstr>
      <vt:lpstr>Snímek 3</vt:lpstr>
      <vt:lpstr>Snímek 4</vt:lpstr>
      <vt:lpstr>Snímek 5</vt:lpstr>
      <vt:lpstr>Snímek 6</vt:lpstr>
      <vt:lpstr>Snímek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Státní podpora sportu  pro rok 2013</dc:title>
  <dc:creator>User</dc:creator>
  <cp:lastModifiedBy>Lucka</cp:lastModifiedBy>
  <cp:revision>190</cp:revision>
  <cp:lastPrinted>2016-10-31T08:55:09Z</cp:lastPrinted>
  <dcterms:created xsi:type="dcterms:W3CDTF">2013-10-09T10:41:53Z</dcterms:created>
  <dcterms:modified xsi:type="dcterms:W3CDTF">2017-04-26T06:14:37Z</dcterms:modified>
</cp:coreProperties>
</file>