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71" r:id="rId2"/>
    <p:sldId id="262" r:id="rId3"/>
    <p:sldId id="265" r:id="rId4"/>
    <p:sldId id="266" r:id="rId5"/>
    <p:sldId id="270" r:id="rId6"/>
    <p:sldId id="263" r:id="rId7"/>
    <p:sldId id="264" r:id="rId8"/>
    <p:sldId id="267" r:id="rId9"/>
    <p:sldId id="268" r:id="rId10"/>
    <p:sldId id="269" r:id="rId11"/>
    <p:sldId id="272" r:id="rId12"/>
    <p:sldId id="273" r:id="rId1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3BDB1-B416-454B-85F8-B0CD26F7FE0E}" type="datetimeFigureOut">
              <a:rPr lang="cs-CZ" smtClean="0"/>
              <a:t>6.9.2019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FAA6B-0559-4012-8541-34C8C5AFA8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333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5B46-1A08-4505-84E5-8B75DCC1B3B4}" type="datetimeFigureOut">
              <a:rPr lang="cs-CZ" smtClean="0"/>
              <a:t>6.9.2019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D392-BE3F-4AB8-A2B4-EC381D1D0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32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5B46-1A08-4505-84E5-8B75DCC1B3B4}" type="datetimeFigureOut">
              <a:rPr lang="cs-CZ" smtClean="0"/>
              <a:t>6.9.2019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D392-BE3F-4AB8-A2B4-EC381D1D0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73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5B46-1A08-4505-84E5-8B75DCC1B3B4}" type="datetimeFigureOut">
              <a:rPr lang="cs-CZ" smtClean="0"/>
              <a:t>6.9.2019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D392-BE3F-4AB8-A2B4-EC381D1D0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3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5B46-1A08-4505-84E5-8B75DCC1B3B4}" type="datetimeFigureOut">
              <a:rPr lang="cs-CZ" smtClean="0"/>
              <a:t>6.9.2019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D392-BE3F-4AB8-A2B4-EC381D1D0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04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5B46-1A08-4505-84E5-8B75DCC1B3B4}" type="datetimeFigureOut">
              <a:rPr lang="cs-CZ" smtClean="0"/>
              <a:t>6.9.2019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D392-BE3F-4AB8-A2B4-EC381D1D0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42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5B46-1A08-4505-84E5-8B75DCC1B3B4}" type="datetimeFigureOut">
              <a:rPr lang="cs-CZ" smtClean="0"/>
              <a:t>6.9.2019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D392-BE3F-4AB8-A2B4-EC381D1D0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83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5B46-1A08-4505-84E5-8B75DCC1B3B4}" type="datetimeFigureOut">
              <a:rPr lang="cs-CZ" smtClean="0"/>
              <a:t>6.9.2019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D392-BE3F-4AB8-A2B4-EC381D1D0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57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5B46-1A08-4505-84E5-8B75DCC1B3B4}" type="datetimeFigureOut">
              <a:rPr lang="cs-CZ" smtClean="0"/>
              <a:t>6.9.2019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D392-BE3F-4AB8-A2B4-EC381D1D0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15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5B46-1A08-4505-84E5-8B75DCC1B3B4}" type="datetimeFigureOut">
              <a:rPr lang="cs-CZ" smtClean="0"/>
              <a:t>6.9.2019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D392-BE3F-4AB8-A2B4-EC381D1D0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59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5B46-1A08-4505-84E5-8B75DCC1B3B4}" type="datetimeFigureOut">
              <a:rPr lang="cs-CZ" smtClean="0"/>
              <a:t>6.9.2019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D392-BE3F-4AB8-A2B4-EC381D1D0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6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5B46-1A08-4505-84E5-8B75DCC1B3B4}" type="datetimeFigureOut">
              <a:rPr lang="cs-CZ" smtClean="0"/>
              <a:t>6.9.2019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D392-BE3F-4AB8-A2B4-EC381D1D0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50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C5B46-1A08-4505-84E5-8B75DCC1B3B4}" type="datetimeFigureOut">
              <a:rPr lang="cs-CZ" smtClean="0"/>
              <a:t>6.9.2019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3D392-BE3F-4AB8-A2B4-EC381D1D0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36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raj-jihocesky.cz/dokument-detail/201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1273" y="712520"/>
            <a:ext cx="10683892" cy="3523304"/>
          </a:xfrm>
        </p:spPr>
        <p:txBody>
          <a:bodyPr>
            <a:normAutofit/>
          </a:bodyPr>
          <a:lstStyle/>
          <a:p>
            <a:r>
              <a:rPr lang="cs-CZ" b="1" dirty="0" smtClean="0"/>
              <a:t>Poskytovatel pečovatelské služby </a:t>
            </a:r>
            <a:br>
              <a:rPr lang="cs-CZ" b="1" dirty="0" smtClean="0"/>
            </a:br>
            <a:r>
              <a:rPr lang="cs-CZ" b="1" dirty="0" smtClean="0"/>
              <a:t>a opakující </a:t>
            </a:r>
            <a:r>
              <a:rPr lang="cs-CZ" b="1" dirty="0" smtClean="0"/>
              <a:t>se nedostatky </a:t>
            </a:r>
            <a:br>
              <a:rPr lang="cs-CZ" b="1" dirty="0" smtClean="0"/>
            </a:br>
            <a:r>
              <a:rPr lang="cs-CZ" b="1" dirty="0" smtClean="0"/>
              <a:t>z kontrol hospodaření </a:t>
            </a:r>
            <a:br>
              <a:rPr lang="cs-CZ" b="1" dirty="0" smtClean="0"/>
            </a:br>
            <a:r>
              <a:rPr lang="cs-CZ" b="1" dirty="0" smtClean="0"/>
              <a:t>s veřejnými prostředky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71165" y="4758485"/>
            <a:ext cx="9144000" cy="1655762"/>
          </a:xfrm>
        </p:spPr>
        <p:txBody>
          <a:bodyPr/>
          <a:lstStyle/>
          <a:p>
            <a:endParaRPr lang="cs-CZ" dirty="0" smtClean="0"/>
          </a:p>
          <a:p>
            <a:pPr algn="r"/>
            <a:r>
              <a:rPr lang="cs-CZ" dirty="0" smtClean="0"/>
              <a:t>Zpracovala: Ing. Bc. Petra </a:t>
            </a:r>
            <a:r>
              <a:rPr lang="cs-CZ" dirty="0" smtClean="0"/>
              <a:t>Hypšová</a:t>
            </a:r>
          </a:p>
          <a:p>
            <a:pPr algn="l"/>
            <a:r>
              <a:rPr lang="cs-CZ" dirty="0" smtClean="0"/>
              <a:t>                                                                                                               13. 8. 2019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0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Opakující se zjištění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Nezavedeno tzv. „</a:t>
            </a:r>
            <a:r>
              <a:rPr lang="cs-CZ" b="1" dirty="0" smtClean="0">
                <a:solidFill>
                  <a:srgbClr val="FF0000"/>
                </a:solidFill>
              </a:rPr>
              <a:t>klíčování společných nákladů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jedna budova – více SS/činností, režijní materiál – více SS apod.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Neaktualizovány interní dokumenty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podpisové vzory</a:t>
            </a:r>
            <a:r>
              <a:rPr lang="cs-CZ" dirty="0"/>
              <a:t>	</a:t>
            </a:r>
            <a:r>
              <a:rPr lang="cs-CZ" dirty="0" smtClean="0"/>
              <a:t>- návaznost na § 33a zákona o účetnictví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nezapracovány změny právních předpisů </a:t>
            </a:r>
            <a:r>
              <a:rPr lang="cs-CZ" dirty="0" smtClean="0"/>
              <a:t>– např. stanovení cestovních náhrad (nutná revize)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3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</a:t>
            </a:r>
            <a:r>
              <a:rPr lang="cs-CZ" dirty="0" smtClean="0"/>
              <a:t>Upozornění pro poskytovatel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Povinnost tzv</a:t>
            </a:r>
            <a:r>
              <a:rPr lang="cs-CZ" dirty="0" smtClean="0"/>
              <a:t>. </a:t>
            </a:r>
            <a:r>
              <a:rPr lang="cs-CZ" b="1" dirty="0" smtClean="0">
                <a:solidFill>
                  <a:srgbClr val="FF0000"/>
                </a:solidFill>
              </a:rPr>
              <a:t>publicity</a:t>
            </a:r>
          </a:p>
          <a:p>
            <a:pPr>
              <a:buFontTx/>
              <a:buChar char="-"/>
            </a:pPr>
            <a:r>
              <a:rPr lang="cs-CZ" dirty="0" smtClean="0"/>
              <a:t>metodický pokyn </a:t>
            </a:r>
            <a:r>
              <a:rPr lang="cs-CZ" dirty="0" err="1" smtClean="0"/>
              <a:t>JčK</a:t>
            </a:r>
            <a:r>
              <a:rPr lang="cs-CZ" dirty="0" smtClean="0"/>
              <a:t> MP/97/KHEJ – Příručka pro publicitu, dostupné  na webu </a:t>
            </a:r>
            <a:r>
              <a:rPr lang="cs-CZ" dirty="0" err="1" smtClean="0"/>
              <a:t>JčK</a:t>
            </a:r>
            <a:r>
              <a:rPr lang="cs-CZ" dirty="0" smtClean="0"/>
              <a:t> – </a:t>
            </a:r>
            <a:r>
              <a:rPr lang="cs-CZ" dirty="0" smtClean="0">
                <a:hlinkClick r:id="rId2"/>
              </a:rPr>
              <a:t>zde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u dotací nad 1 000 000 Kč povinnost 2 způsobů publicity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Termíny vypořádání a vyúčtování dotací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dotace dle §101a ZSS – do 25. 1. 2020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dotace v rámci KDP – </a:t>
            </a:r>
            <a:r>
              <a:rPr lang="cs-CZ" dirty="0" smtClean="0">
                <a:solidFill>
                  <a:srgbClr val="FF0000"/>
                </a:solidFill>
              </a:rPr>
              <a:t>do 10. 1. 2020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77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2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 hospodaření s veřejnými prostředky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Finanční prostředky poskytnuté </a:t>
            </a:r>
            <a:r>
              <a:rPr lang="cs-CZ" b="1" dirty="0" smtClean="0">
                <a:solidFill>
                  <a:srgbClr val="FF0000"/>
                </a:solidFill>
              </a:rPr>
              <a:t>pouze na ZČ dle - § 101a ZSS               </a:t>
            </a:r>
            <a:r>
              <a:rPr lang="cs-CZ" sz="2000" dirty="0" smtClean="0"/>
              <a:t>(uzavřená smlouva o dotaci)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kritéria uznatelnosti nákladů /nezbytnost, zdravotnický mat., FČ/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povinnosti příjemce dotace – oddělování ZČ </a:t>
            </a:r>
            <a:r>
              <a:rPr lang="cs-CZ" dirty="0"/>
              <a:t> </a:t>
            </a:r>
            <a:r>
              <a:rPr lang="cs-CZ" b="1" dirty="0" smtClean="0"/>
              <a:t>X</a:t>
            </a:r>
            <a:r>
              <a:rPr lang="cs-CZ" dirty="0" smtClean="0"/>
              <a:t>  FČ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nesprávně uváděné údaje – FČ OK služby  poskytovatel a dokládané účetní sestavy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pořizování DDHM z dotace  </a:t>
            </a:r>
            <a:r>
              <a:rPr lang="cs-CZ" b="1" dirty="0" smtClean="0"/>
              <a:t>X</a:t>
            </a:r>
            <a:r>
              <a:rPr lang="cs-CZ" dirty="0" smtClean="0"/>
              <a:t>  půjčování v rámci FČ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56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Fakultativní činnosti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Nesprávné účtování fakultativních činností</a:t>
            </a: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i="1" dirty="0" smtClean="0"/>
              <a:t>FČ účtovány </a:t>
            </a:r>
            <a:r>
              <a:rPr lang="cs-CZ" i="1" dirty="0" smtClean="0">
                <a:solidFill>
                  <a:srgbClr val="FF0000"/>
                </a:solidFill>
              </a:rPr>
              <a:t>pouze na výnosových účtech </a:t>
            </a:r>
            <a:r>
              <a:rPr lang="cs-CZ" i="1" dirty="0" smtClean="0"/>
              <a:t>X povinnosti příjemce dotace oddělovat N a V u ZČ a FČ </a:t>
            </a:r>
            <a:r>
              <a:rPr lang="cs-CZ" sz="1800" i="1" dirty="0" smtClean="0"/>
              <a:t>(zkreslování nákladovosti SS)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Chybějící/neaktualizované kalkulace fakultativních činností</a:t>
            </a:r>
          </a:p>
          <a:p>
            <a:pPr marL="457200" lvl="1" indent="0">
              <a:buNone/>
            </a:pPr>
            <a:r>
              <a:rPr lang="cs-CZ" dirty="0" smtClean="0"/>
              <a:t>(Návaznost na § 77 ZSS)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Nejčastěji – </a:t>
            </a:r>
            <a:r>
              <a:rPr lang="cs-CZ" i="1" dirty="0" smtClean="0"/>
              <a:t>mzdové náklady u FČ neúčtovány odděleně od ZČ (dohled), </a:t>
            </a:r>
            <a:r>
              <a:rPr lang="cs-CZ" i="1" dirty="0" smtClean="0">
                <a:solidFill>
                  <a:srgbClr val="FF0000"/>
                </a:solidFill>
              </a:rPr>
              <a:t>skutečná výše mzdových nákladů neodpovídá skutečným nákladům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57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Fakultativní činnosti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5459" y="1825625"/>
            <a:ext cx="10658341" cy="343677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Kalkulace* mzdových nákladů,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110 Kč/ hod odpovídá cca 13 700,00 Kč hrubé mzdy</a:t>
            </a:r>
            <a:r>
              <a:rPr lang="cs-CZ" sz="2400" dirty="0" smtClean="0"/>
              <a:t>, 18 360 Kč </a:t>
            </a:r>
            <a:r>
              <a:rPr lang="cs-CZ" sz="2400" dirty="0" err="1" smtClean="0"/>
              <a:t>superhrubé</a:t>
            </a:r>
            <a:r>
              <a:rPr lang="cs-CZ" sz="2400" dirty="0" smtClean="0"/>
              <a:t> mzdy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616102"/>
              </p:ext>
            </p:extLst>
          </p:nvPr>
        </p:nvGraphicFramePr>
        <p:xfrm>
          <a:off x="695459" y="2730321"/>
          <a:ext cx="9916731" cy="3704749"/>
        </p:xfrm>
        <a:graphic>
          <a:graphicData uri="http://schemas.openxmlformats.org/drawingml/2006/table">
            <a:tbl>
              <a:tblPr/>
              <a:tblGrid>
                <a:gridCol w="2860925"/>
                <a:gridCol w="1630771"/>
                <a:gridCol w="1808345"/>
                <a:gridCol w="1808345"/>
                <a:gridCol w="1808345"/>
              </a:tblGrid>
              <a:tr h="51872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měsíční hrubá mzda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16 000,00 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20 000,00 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24 000,00 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28 000,00 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46710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sociální a zdravotní pojištění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5 440,00 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6 800,00 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8 160,00 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9 520,00 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56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měsíční mzdové náklady 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/</a:t>
                      </a:r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superhrubá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mzda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21 440,00 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26 800,00 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32 160,00 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37 520,00 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567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10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náklady na hodinu práce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</a:t>
                      </a:r>
                      <a:r>
                        <a:rPr lang="cs-CZ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127,00 </a:t>
                      </a:r>
                      <a:r>
                        <a:rPr lang="cs-CZ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K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</a:t>
                      </a:r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160,00 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</a:t>
                      </a:r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191,00 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Kč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</a:t>
                      </a:r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224,00 Kč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1036473">
                <a:tc gridSpan="5">
                  <a:txBody>
                    <a:bodyPr/>
                    <a:lstStyle/>
                    <a:p>
                      <a:pPr algn="l" fontAlgn="b"/>
                      <a:endParaRPr lang="cs-CZ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*§ 77 ZSS – zpracování vnitřních pravidel FČ včetně kalkulací,</a:t>
                      </a:r>
                    </a:p>
                    <a:p>
                      <a:pPr algn="l" fontAlgn="b"/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výpočet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 fond pracovní doby 168 hod měsíčně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9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Fakultativní činnosti  - doprava                                                             </a:t>
            </a:r>
            <a:endParaRPr lang="cs-CZ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715730" y="1618690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>
                <a:solidFill>
                  <a:srgbClr val="00B050"/>
                </a:solidFill>
              </a:rPr>
              <a:t>Doprava jako FČ 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591672" y="2505075"/>
            <a:ext cx="5405904" cy="40570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cs-CZ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 jen pro klienty sociální služby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 </a:t>
            </a:r>
            <a:r>
              <a:rPr lang="cs-CZ" sz="2400" dirty="0" smtClean="0"/>
              <a:t>nelze poskytovat pouze FČ bez ZČ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stanovení</a:t>
            </a:r>
            <a:r>
              <a:rPr lang="cs-CZ" sz="2400" b="1" dirty="0" smtClean="0">
                <a:solidFill>
                  <a:srgbClr val="00B050"/>
                </a:solidFill>
              </a:rPr>
              <a:t> úhrady </a:t>
            </a:r>
            <a:r>
              <a:rPr lang="cs-CZ" sz="2400" dirty="0" smtClean="0"/>
              <a:t>– max. do výše nákladů (kalkulace), </a:t>
            </a:r>
            <a:r>
              <a:rPr lang="cs-CZ" sz="2400" dirty="0" smtClean="0">
                <a:solidFill>
                  <a:srgbClr val="00B050"/>
                </a:solidFill>
              </a:rPr>
              <a:t>bez zisku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účtování </a:t>
            </a:r>
            <a:r>
              <a:rPr lang="cs-CZ" sz="2400" dirty="0" smtClean="0">
                <a:solidFill>
                  <a:srgbClr val="00B050"/>
                </a:solidFill>
              </a:rPr>
              <a:t>odděleně od ZČ </a:t>
            </a:r>
            <a:r>
              <a:rPr lang="cs-CZ" sz="2400" dirty="0" smtClean="0"/>
              <a:t>sociální služby</a:t>
            </a:r>
            <a:endParaRPr lang="cs-CZ" sz="2400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FČ související s poskytováním SS (sociálně nepříznivá situace klienta)</a:t>
            </a:r>
            <a:endParaRPr lang="cs-CZ" sz="24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err="1" smtClean="0">
                <a:solidFill>
                  <a:srgbClr val="FF0000"/>
                </a:solidFill>
              </a:rPr>
              <a:t>Seniortaxi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370604"/>
            <a:ext cx="5183188" cy="3684588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 </a:t>
            </a:r>
            <a:r>
              <a:rPr lang="cs-CZ" sz="2400" dirty="0" smtClean="0"/>
              <a:t>určeno pro seniory (nemusí být klienti sociální služby)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oprávnění k činnosti? – soustavná činnost prováděna samostatně </a:t>
            </a: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b="1" dirty="0" smtClean="0"/>
              <a:t>stanovení </a:t>
            </a:r>
            <a:r>
              <a:rPr lang="cs-CZ" sz="2400" b="1" dirty="0" smtClean="0">
                <a:solidFill>
                  <a:srgbClr val="FF0000"/>
                </a:solidFill>
              </a:rPr>
              <a:t>ceny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– </a:t>
            </a:r>
            <a:r>
              <a:rPr lang="cs-CZ" sz="2400" dirty="0"/>
              <a:t> </a:t>
            </a:r>
            <a:r>
              <a:rPr lang="cs-CZ" sz="2400" dirty="0" smtClean="0"/>
              <a:t>lze mít V &gt; N = </a:t>
            </a:r>
            <a:r>
              <a:rPr lang="cs-CZ" sz="2400" dirty="0" smtClean="0">
                <a:solidFill>
                  <a:srgbClr val="FF0000"/>
                </a:solidFill>
              </a:rPr>
              <a:t>zisk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účtování </a:t>
            </a:r>
            <a:r>
              <a:rPr lang="cs-CZ" sz="2400" dirty="0" smtClean="0">
                <a:solidFill>
                  <a:srgbClr val="FF0000"/>
                </a:solidFill>
              </a:rPr>
              <a:t>odděleně od sociální služby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veřejně dostupná služba</a:t>
            </a:r>
          </a:p>
        </p:txBody>
      </p:sp>
    </p:spTree>
    <p:extLst>
      <p:ext uri="{BB962C8B-B14F-4D97-AF65-F5344CB8AC3E}">
        <p14:creationId xmlns:p14="http://schemas.microsoft.com/office/powerpoint/2010/main" val="32634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Nedostatky – personální/mzdová agenda v návaznosti na mzdové náklady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„Celozávodní dovolená“ </a:t>
            </a:r>
            <a:r>
              <a:rPr lang="cs-CZ" dirty="0" smtClean="0"/>
              <a:t>pro sociální služby </a:t>
            </a:r>
            <a:r>
              <a:rPr lang="cs-CZ" dirty="0" smtClean="0">
                <a:solidFill>
                  <a:srgbClr val="FF0000"/>
                </a:solidFill>
              </a:rPr>
              <a:t>neexistuje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sz="2400" dirty="0" smtClean="0"/>
              <a:t>(zákoník práce -  § 211 ZP a dál </a:t>
            </a:r>
            <a:r>
              <a:rPr lang="cs-CZ" sz="2400" b="1" dirty="0" smtClean="0"/>
              <a:t>X</a:t>
            </a:r>
            <a:r>
              <a:rPr lang="cs-CZ" sz="2400" dirty="0" smtClean="0"/>
              <a:t> časová dostupnost SS)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½ pracovní doby </a:t>
            </a:r>
            <a:r>
              <a:rPr lang="cs-CZ" dirty="0" smtClean="0"/>
              <a:t>pracovníků věnována poskytování </a:t>
            </a:r>
            <a:r>
              <a:rPr lang="cs-CZ" dirty="0" smtClean="0">
                <a:solidFill>
                  <a:srgbClr val="FF0000"/>
                </a:solidFill>
              </a:rPr>
              <a:t>FČ </a:t>
            </a:r>
            <a:r>
              <a:rPr lang="cs-CZ" b="1" dirty="0" smtClean="0"/>
              <a:t>X</a:t>
            </a:r>
            <a:r>
              <a:rPr lang="cs-CZ" dirty="0" smtClean="0"/>
              <a:t> vykazování mzdových nákladů </a:t>
            </a:r>
            <a:r>
              <a:rPr lang="cs-CZ" sz="2400" dirty="0" smtClean="0"/>
              <a:t>(účetně ZČ </a:t>
            </a:r>
            <a:r>
              <a:rPr lang="cs-CZ" sz="2400" b="1" dirty="0" smtClean="0"/>
              <a:t>X</a:t>
            </a:r>
            <a:r>
              <a:rPr lang="cs-CZ" sz="2400" dirty="0" smtClean="0"/>
              <a:t> FČ?)</a:t>
            </a:r>
          </a:p>
          <a:p>
            <a:r>
              <a:rPr lang="cs-CZ" dirty="0"/>
              <a:t>Ú</a:t>
            </a:r>
            <a:r>
              <a:rPr lang="cs-CZ" dirty="0" smtClean="0"/>
              <a:t>vazky pracovníků zajišťující poskytování SS v návaznosti na poskytnuté finanční prostředky – prokázání </a:t>
            </a:r>
            <a:r>
              <a:rPr lang="cs-CZ" dirty="0" smtClean="0">
                <a:solidFill>
                  <a:srgbClr val="FF0000"/>
                </a:solidFill>
              </a:rPr>
              <a:t>čerpání mzdových nákladů </a:t>
            </a:r>
            <a:r>
              <a:rPr lang="cs-CZ" sz="2400" dirty="0" smtClean="0"/>
              <a:t>(konkrétní sociální pracovník - úvazek v jednotlivých SS)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Pracovní doba </a:t>
            </a:r>
            <a:r>
              <a:rPr lang="cs-CZ" dirty="0" smtClean="0"/>
              <a:t>(evidence, odpočinek, rozvržení)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Dohoda o odpovědnosti za svěřené hodnoty </a:t>
            </a:r>
            <a:r>
              <a:rPr lang="cs-CZ" dirty="0" smtClean="0"/>
              <a:t>(dříve tzv. hmotná odpovědnost) </a:t>
            </a:r>
            <a:r>
              <a:rPr lang="cs-CZ" b="1" dirty="0" smtClean="0"/>
              <a:t>X</a:t>
            </a:r>
            <a:r>
              <a:rPr lang="cs-CZ" dirty="0" smtClean="0"/>
              <a:t> důvěra?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23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Vyúčtování – úhrady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Nedodržení maximální výše úhrady za jednotlivé úkony dle vyhlášky  č. 505/2006 </a:t>
            </a:r>
          </a:p>
          <a:p>
            <a:pPr>
              <a:buFontTx/>
              <a:buChar char="-"/>
            </a:pPr>
            <a:r>
              <a:rPr lang="cs-CZ" sz="2400" dirty="0" smtClean="0"/>
              <a:t>Nejčastější překročení max. stanovené úhrady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i="1" dirty="0" smtClean="0"/>
              <a:t> chybný způsob výpočtu skutečně spotřebovaného času </a:t>
            </a:r>
          </a:p>
          <a:p>
            <a:pPr marL="0" indent="0">
              <a:buNone/>
            </a:pPr>
            <a:r>
              <a:rPr lang="cs-CZ" i="1" dirty="0" smtClean="0"/>
              <a:t>	(např. max. 130 Kč za hodinu – 20 minut počítáno jako 2x15min)</a:t>
            </a:r>
          </a:p>
          <a:p>
            <a:pPr marL="0" indent="0">
              <a:buNone/>
            </a:pPr>
            <a:r>
              <a:rPr lang="cs-CZ" i="1" dirty="0" smtClean="0"/>
              <a:t>	25 Kč/15 min – vyúčtováno 50 Kč za 20 min              tj. 150 Kč/hod</a:t>
            </a:r>
          </a:p>
          <a:p>
            <a:pPr marL="0" indent="0">
              <a:buNone/>
            </a:pPr>
            <a:endParaRPr lang="cs-CZ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i="1" dirty="0" smtClean="0"/>
              <a:t> zajištění stravy (letní měsíce – ŠJ nevaří) – nutno zajistit od jiného výrobce stravy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i="1" dirty="0" smtClean="0"/>
          </a:p>
          <a:p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8087931" y="4185633"/>
            <a:ext cx="101704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01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Vyúčtování – úhrady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Úkon „</a:t>
            </a:r>
            <a:r>
              <a:rPr lang="cs-CZ" b="1" dirty="0" smtClean="0">
                <a:solidFill>
                  <a:srgbClr val="FF0000"/>
                </a:solidFill>
              </a:rPr>
              <a:t>zajištění stravy</a:t>
            </a:r>
            <a:r>
              <a:rPr lang="cs-CZ" dirty="0" smtClean="0"/>
              <a:t>“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úhrada poskytovateli SS  </a:t>
            </a:r>
            <a:r>
              <a:rPr lang="cs-CZ" b="1" dirty="0" smtClean="0"/>
              <a:t>X</a:t>
            </a:r>
            <a:r>
              <a:rPr lang="cs-CZ" dirty="0" smtClean="0"/>
              <a:t>  výrobci stravy </a:t>
            </a:r>
          </a:p>
          <a:p>
            <a:pPr marL="0" indent="0">
              <a:buNone/>
            </a:pPr>
            <a:r>
              <a:rPr lang="cs-CZ" dirty="0" smtClean="0"/>
              <a:t>v návaznosti na: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i="1" dirty="0" smtClean="0"/>
              <a:t>garanci max. úhrady dle vyhlášky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i="1" dirty="0" smtClean="0"/>
              <a:t>výpovědní důvody smlouvy o poskytování 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i="1" dirty="0"/>
              <a:t>z</a:t>
            </a:r>
            <a:r>
              <a:rPr lang="cs-CZ" i="1" dirty="0" smtClean="0"/>
              <a:t>působ účtování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833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Výnosy – zdroje financování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7882" y="1503653"/>
            <a:ext cx="10915918" cy="497441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Finanční prostředky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veřejné zdroje – příspěvek, dar, dotace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	- nutné rozlišovat: </a:t>
            </a:r>
            <a:r>
              <a:rPr lang="cs-CZ" dirty="0" smtClean="0">
                <a:solidFill>
                  <a:srgbClr val="FF0000"/>
                </a:solidFill>
              </a:rPr>
              <a:t>účel finančních prostředků </a:t>
            </a:r>
            <a:r>
              <a:rPr lang="cs-CZ" dirty="0" smtClean="0"/>
              <a:t>(poskytování SS v	jakém rozsahu </a:t>
            </a:r>
            <a:r>
              <a:rPr lang="cs-CZ" b="1" dirty="0" smtClean="0"/>
              <a:t>X</a:t>
            </a:r>
            <a:r>
              <a:rPr lang="cs-CZ" dirty="0" smtClean="0"/>
              <a:t> jiná činnost právnické osoby)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b="1" dirty="0" smtClean="0"/>
              <a:t>ne/</a:t>
            </a:r>
            <a:r>
              <a:rPr lang="cs-CZ" dirty="0" smtClean="0">
                <a:solidFill>
                  <a:srgbClr val="FF0000"/>
                </a:solidFill>
              </a:rPr>
              <a:t>přistoupení</a:t>
            </a:r>
            <a:r>
              <a:rPr lang="cs-CZ" dirty="0" smtClean="0"/>
              <a:t> k vydanému Pověření k poskytování služby 	obecného hospodářského zájmu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soukromé zdroje – účel?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ú</a:t>
            </a:r>
            <a:r>
              <a:rPr lang="cs-CZ" dirty="0" smtClean="0"/>
              <a:t>hrady </a:t>
            </a:r>
            <a:r>
              <a:rPr lang="cs-CZ" dirty="0"/>
              <a:t>uživatelů </a:t>
            </a:r>
          </a:p>
          <a:p>
            <a:pPr marL="0" indent="0">
              <a:buNone/>
            </a:pPr>
            <a:r>
              <a:rPr lang="cs-CZ" dirty="0"/>
              <a:t>	- oddělovat ZČ X </a:t>
            </a:r>
            <a:r>
              <a:rPr lang="cs-CZ" dirty="0" smtClean="0"/>
              <a:t>FČ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stanovení výše úhrad (max. výše dle vyhlášky – „optimální“ výše 	výnosů z prodeje vlastních služeb)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33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521</Words>
  <Application>Microsoft Office PowerPoint</Application>
  <PresentationFormat>Širokoúhlá obrazovka</PresentationFormat>
  <Paragraphs>117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Wingdings</vt:lpstr>
      <vt:lpstr>Motiv Office</vt:lpstr>
      <vt:lpstr>Poskytovatel pečovatelské služby  a opakující se nedostatky  z kontrol hospodaření  s veřejnými prostředky </vt:lpstr>
      <vt:lpstr>Kontrola hospodaření s veřejnými prostředky </vt:lpstr>
      <vt:lpstr>Fakultativní činnosti</vt:lpstr>
      <vt:lpstr>Fakultativní činnosti - příklad</vt:lpstr>
      <vt:lpstr>Fakultativní činnosti  - doprava                                                             </vt:lpstr>
      <vt:lpstr>Nedostatky – personální/mzdová agenda v návaznosti na mzdové náklady</vt:lpstr>
      <vt:lpstr>Vyúčtování – úhrady</vt:lpstr>
      <vt:lpstr>Vyúčtování – úhrady</vt:lpstr>
      <vt:lpstr>Výnosy – zdroje financování</vt:lpstr>
      <vt:lpstr>Opakující se zjištění</vt:lpstr>
      <vt:lpstr> Upozornění pro poskytovatel</vt:lpstr>
      <vt:lpstr>Děkuji za pozornost.</vt:lpstr>
    </vt:vector>
  </TitlesOfParts>
  <Company>KUJC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Opakující se nedostatky zjištěné kontrolou</dc:title>
  <dc:creator>Hypšová Petra</dc:creator>
  <cp:lastModifiedBy>Šimůnková Pavla</cp:lastModifiedBy>
  <cp:revision>62</cp:revision>
  <cp:lastPrinted>2019-08-12T07:42:44Z</cp:lastPrinted>
  <dcterms:created xsi:type="dcterms:W3CDTF">2019-07-30T07:35:34Z</dcterms:created>
  <dcterms:modified xsi:type="dcterms:W3CDTF">2019-09-06T06:07:50Z</dcterms:modified>
</cp:coreProperties>
</file>